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6" r:id="rId2"/>
    <p:sldId id="301" r:id="rId3"/>
    <p:sldId id="308" r:id="rId4"/>
    <p:sldId id="302" r:id="rId5"/>
    <p:sldId id="257" r:id="rId6"/>
    <p:sldId id="278" r:id="rId7"/>
    <p:sldId id="303" r:id="rId8"/>
    <p:sldId id="286" r:id="rId9"/>
    <p:sldId id="304" r:id="rId10"/>
    <p:sldId id="285" r:id="rId11"/>
    <p:sldId id="305" r:id="rId12"/>
    <p:sldId id="283" r:id="rId13"/>
    <p:sldId id="279" r:id="rId14"/>
    <p:sldId id="306" r:id="rId15"/>
    <p:sldId id="281" r:id="rId16"/>
    <p:sldId id="307" r:id="rId17"/>
    <p:sldId id="300" r:id="rId18"/>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reta Miglinaitė" initials="GM" lastIdx="1" clrIdx="0">
    <p:extLst>
      <p:ext uri="{19B8F6BF-5375-455C-9EA6-DF929625EA0E}">
        <p15:presenceInfo xmlns:p15="http://schemas.microsoft.com/office/powerpoint/2012/main" userId="S::G.Miglinaite@gis-centras.lt::0fc52551-21e6-41f7-a963-b817359cd2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78B"/>
    <a:srgbClr val="FFFFFF"/>
    <a:srgbClr val="4472C4"/>
    <a:srgbClr val="F8F9F9"/>
    <a:srgbClr val="0E4E91"/>
    <a:srgbClr val="0C4DA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Vidutinis stili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4948D48E-D24A-458A-A182-783A461EFD77}"/>
              </a:ext>
            </a:extLst>
          </p:cNvPr>
          <p:cNvSpPr>
            <a:spLocks noGrp="1"/>
          </p:cNvSpPr>
          <p:nvPr>
            <p:ph type="ctrTitle"/>
          </p:nvPr>
        </p:nvSpPr>
        <p:spPr>
          <a:xfrm>
            <a:off x="1524000" y="1122363"/>
            <a:ext cx="9144000" cy="2387600"/>
          </a:xfrm>
        </p:spPr>
        <p:txBody>
          <a:bodyPr anchor="b"/>
          <a:lstStyle>
            <a:lvl1pPr algn="ctr">
              <a:defRPr sz="6000"/>
            </a:lvl1pPr>
          </a:lstStyle>
          <a:p>
            <a:r>
              <a:rPr lang="lt-LT"/>
              <a:t>Spustelėję redaguokite stilių</a:t>
            </a:r>
          </a:p>
        </p:txBody>
      </p:sp>
      <p:sp>
        <p:nvSpPr>
          <p:cNvPr id="3" name="Antrinis pavadinimas 2">
            <a:extLst>
              <a:ext uri="{FF2B5EF4-FFF2-40B4-BE49-F238E27FC236}">
                <a16:creationId xmlns:a16="http://schemas.microsoft.com/office/drawing/2014/main" id="{2B6E0776-1095-4F9E-AC45-110DCB13F0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a:t>Spustelėkite norėdami redaguoti šablono paantraštės stilių</a:t>
            </a:r>
          </a:p>
        </p:txBody>
      </p:sp>
      <p:sp>
        <p:nvSpPr>
          <p:cNvPr id="4" name="Datos vietos rezervavimo ženklas 3">
            <a:extLst>
              <a:ext uri="{FF2B5EF4-FFF2-40B4-BE49-F238E27FC236}">
                <a16:creationId xmlns:a16="http://schemas.microsoft.com/office/drawing/2014/main" id="{9138B61A-315E-43F2-A742-5E55AAD5C24C}"/>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2098DD35-4740-4F67-9558-C322334098C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96762E5D-1B0C-4C7D-8145-A8F1D5E3503A}"/>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4032840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8F56098-2C81-44D0-B256-B595CBC78156}"/>
              </a:ext>
            </a:extLst>
          </p:cNvPr>
          <p:cNvSpPr>
            <a:spLocks noGrp="1"/>
          </p:cNvSpPr>
          <p:nvPr>
            <p:ph type="title"/>
          </p:nvPr>
        </p:nvSpPr>
        <p:spPr/>
        <p:txBody>
          <a:bodyPr/>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FCE442CE-AFD2-4ADB-B895-28FFEB7D2FC1}"/>
              </a:ext>
            </a:extLst>
          </p:cNvPr>
          <p:cNvSpPr>
            <a:spLocks noGrp="1"/>
          </p:cNvSpPr>
          <p:nvPr>
            <p:ph type="body" orient="vert" idx="1"/>
          </p:nvPr>
        </p:nvSpPr>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E25C99EF-ABF0-4D7D-A350-29FAEDF0AEEE}"/>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933CB682-FE1A-46B6-8F3D-36C55752F90A}"/>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7DF0F9D4-C67E-4E7B-B981-AD4DECA0F60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85621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a:extLst>
              <a:ext uri="{FF2B5EF4-FFF2-40B4-BE49-F238E27FC236}">
                <a16:creationId xmlns:a16="http://schemas.microsoft.com/office/drawing/2014/main" id="{1A691E63-A477-4F4F-9B72-96A4AFB7A63A}"/>
              </a:ext>
            </a:extLst>
          </p:cNvPr>
          <p:cNvSpPr>
            <a:spLocks noGrp="1"/>
          </p:cNvSpPr>
          <p:nvPr>
            <p:ph type="title" orient="vert"/>
          </p:nvPr>
        </p:nvSpPr>
        <p:spPr>
          <a:xfrm>
            <a:off x="8724900" y="365125"/>
            <a:ext cx="2628900" cy="5811838"/>
          </a:xfrm>
        </p:spPr>
        <p:txBody>
          <a:bodyPr vert="eaVert"/>
          <a:lstStyle/>
          <a:p>
            <a:r>
              <a:rPr lang="lt-LT"/>
              <a:t>Spustelėję redaguokite stilių</a:t>
            </a:r>
          </a:p>
        </p:txBody>
      </p:sp>
      <p:sp>
        <p:nvSpPr>
          <p:cNvPr id="3" name="Vertikalaus teksto vietos rezervavimo ženklas 2">
            <a:extLst>
              <a:ext uri="{FF2B5EF4-FFF2-40B4-BE49-F238E27FC236}">
                <a16:creationId xmlns:a16="http://schemas.microsoft.com/office/drawing/2014/main" id="{B7096637-A63A-4E89-ACA8-931E3B843299}"/>
              </a:ext>
            </a:extLst>
          </p:cNvPr>
          <p:cNvSpPr>
            <a:spLocks noGrp="1"/>
          </p:cNvSpPr>
          <p:nvPr>
            <p:ph type="body" orient="vert" idx="1"/>
          </p:nvPr>
        </p:nvSpPr>
        <p:spPr>
          <a:xfrm>
            <a:off x="838200" y="365125"/>
            <a:ext cx="7734300" cy="5811838"/>
          </a:xfrm>
        </p:spPr>
        <p:txBody>
          <a:bodyPr vert="eaVert"/>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2407F6C7-DE68-4CAF-8DF6-7F762CCD40F7}"/>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E010EAC2-24A7-4CA1-B212-172AF5505E76}"/>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324AA28D-FE70-4F6E-86EF-18AB4486E3E3}"/>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125766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042F1F27-0087-405E-B20B-61339817B123}"/>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2433415F-26CE-4E18-97C9-5B3A00737A36}"/>
              </a:ext>
            </a:extLst>
          </p:cNvPr>
          <p:cNvSpPr>
            <a:spLocks noGrp="1"/>
          </p:cNvSpPr>
          <p:nvPr>
            <p:ph idx="1"/>
          </p:nvPr>
        </p:nvSpPr>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22E542D6-CE1C-408B-AFF6-8DDA6BE483ED}"/>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D8E10C61-A2CA-4F4E-950C-6CF762D90702}"/>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98EDBC24-7866-4058-B551-2602979F093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4137533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FBA6D38-682A-4F60-A678-52692F1982BD}"/>
              </a:ext>
            </a:extLst>
          </p:cNvPr>
          <p:cNvSpPr>
            <a:spLocks noGrp="1"/>
          </p:cNvSpPr>
          <p:nvPr>
            <p:ph type="title"/>
          </p:nvPr>
        </p:nvSpPr>
        <p:spPr>
          <a:xfrm>
            <a:off x="831850" y="1709738"/>
            <a:ext cx="10515600" cy="2852737"/>
          </a:xfrm>
        </p:spPr>
        <p:txBody>
          <a:bodyPr anchor="b"/>
          <a:lstStyle>
            <a:lvl1pPr>
              <a:defRPr sz="6000"/>
            </a:lvl1pPr>
          </a:lstStyle>
          <a:p>
            <a:r>
              <a:rPr lang="lt-LT"/>
              <a:t>Spustelėję redaguokite stilių</a:t>
            </a:r>
          </a:p>
        </p:txBody>
      </p:sp>
      <p:sp>
        <p:nvSpPr>
          <p:cNvPr id="3" name="Teksto vietos rezervavimo ženklas 2">
            <a:extLst>
              <a:ext uri="{FF2B5EF4-FFF2-40B4-BE49-F238E27FC236}">
                <a16:creationId xmlns:a16="http://schemas.microsoft.com/office/drawing/2014/main" id="{BC59B915-F175-41B1-B1DD-38E5CE3047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a:t>Spustelėkite, kad galėtumėte redaguoti šablono teksto stilius</a:t>
            </a:r>
          </a:p>
        </p:txBody>
      </p:sp>
      <p:sp>
        <p:nvSpPr>
          <p:cNvPr id="4" name="Datos vietos rezervavimo ženklas 3">
            <a:extLst>
              <a:ext uri="{FF2B5EF4-FFF2-40B4-BE49-F238E27FC236}">
                <a16:creationId xmlns:a16="http://schemas.microsoft.com/office/drawing/2014/main" id="{4EB7DE29-AD17-4249-A824-395CB02F2E80}"/>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E1823595-0EC1-4888-9295-6D5F71E59E71}"/>
              </a:ext>
            </a:extLst>
          </p:cNvPr>
          <p:cNvSpPr>
            <a:spLocks noGrp="1"/>
          </p:cNvSpPr>
          <p:nvPr>
            <p:ph type="ftr" sz="quarter" idx="11"/>
          </p:nvPr>
        </p:nvSpPr>
        <p:spPr/>
        <p:txBody>
          <a:bodyPr/>
          <a:lstStyle/>
          <a:p>
            <a:endParaRPr lang="lt-LT"/>
          </a:p>
        </p:txBody>
      </p:sp>
      <p:sp>
        <p:nvSpPr>
          <p:cNvPr id="6" name="Skaidrės numerio vietos rezervavimo ženklas 5">
            <a:extLst>
              <a:ext uri="{FF2B5EF4-FFF2-40B4-BE49-F238E27FC236}">
                <a16:creationId xmlns:a16="http://schemas.microsoft.com/office/drawing/2014/main" id="{EF2F50D1-E960-4CBE-A160-3407649D54E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2139444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72DDC1B7-A6A8-442B-8550-1AB1A699795C}"/>
              </a:ext>
            </a:extLst>
          </p:cNvPr>
          <p:cNvSpPr>
            <a:spLocks noGrp="1"/>
          </p:cNvSpPr>
          <p:nvPr>
            <p:ph type="title"/>
          </p:nvPr>
        </p:nvSpPr>
        <p:spPr/>
        <p:txBody>
          <a:bodyPr/>
          <a:lstStyle/>
          <a:p>
            <a:r>
              <a:rPr lang="lt-LT"/>
              <a:t>Spustelėję redaguokite stilių</a:t>
            </a:r>
          </a:p>
        </p:txBody>
      </p:sp>
      <p:sp>
        <p:nvSpPr>
          <p:cNvPr id="3" name="Turinio vietos rezervavimo ženklas 2">
            <a:extLst>
              <a:ext uri="{FF2B5EF4-FFF2-40B4-BE49-F238E27FC236}">
                <a16:creationId xmlns:a16="http://schemas.microsoft.com/office/drawing/2014/main" id="{D095F005-9957-4DD6-AE81-F4CDAB15D812}"/>
              </a:ext>
            </a:extLst>
          </p:cNvPr>
          <p:cNvSpPr>
            <a:spLocks noGrp="1"/>
          </p:cNvSpPr>
          <p:nvPr>
            <p:ph sz="half" idx="1"/>
          </p:nvPr>
        </p:nvSpPr>
        <p:spPr>
          <a:xfrm>
            <a:off x="838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urinio vietos rezervavimo ženklas 3">
            <a:extLst>
              <a:ext uri="{FF2B5EF4-FFF2-40B4-BE49-F238E27FC236}">
                <a16:creationId xmlns:a16="http://schemas.microsoft.com/office/drawing/2014/main" id="{000DE6CB-0426-4CC4-ACC2-BDD3C86754C0}"/>
              </a:ext>
            </a:extLst>
          </p:cNvPr>
          <p:cNvSpPr>
            <a:spLocks noGrp="1"/>
          </p:cNvSpPr>
          <p:nvPr>
            <p:ph sz="half" idx="2"/>
          </p:nvPr>
        </p:nvSpPr>
        <p:spPr>
          <a:xfrm>
            <a:off x="6172200" y="1825625"/>
            <a:ext cx="5181600" cy="435133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Datos vietos rezervavimo ženklas 4">
            <a:extLst>
              <a:ext uri="{FF2B5EF4-FFF2-40B4-BE49-F238E27FC236}">
                <a16:creationId xmlns:a16="http://schemas.microsoft.com/office/drawing/2014/main" id="{EC28511A-F603-4A75-8989-8AD5A2D063F8}"/>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6" name="Poraštės vietos rezervavimo ženklas 5">
            <a:extLst>
              <a:ext uri="{FF2B5EF4-FFF2-40B4-BE49-F238E27FC236}">
                <a16:creationId xmlns:a16="http://schemas.microsoft.com/office/drawing/2014/main" id="{0DC33DD2-DDA7-47A0-98EF-927F2F9E04A2}"/>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B7914D3F-6B4F-4366-AA7A-D0E035639B4D}"/>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7101488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B9E616CB-ED55-4C0B-B824-3EE2DA9F4D18}"/>
              </a:ext>
            </a:extLst>
          </p:cNvPr>
          <p:cNvSpPr>
            <a:spLocks noGrp="1"/>
          </p:cNvSpPr>
          <p:nvPr>
            <p:ph type="title"/>
          </p:nvPr>
        </p:nvSpPr>
        <p:spPr>
          <a:xfrm>
            <a:off x="839788" y="365125"/>
            <a:ext cx="10515600" cy="1325563"/>
          </a:xfrm>
        </p:spPr>
        <p:txBody>
          <a:bodyPr/>
          <a:lstStyle/>
          <a:p>
            <a:r>
              <a:rPr lang="lt-LT"/>
              <a:t>Spustelėję redaguokite stilių</a:t>
            </a:r>
          </a:p>
        </p:txBody>
      </p:sp>
      <p:sp>
        <p:nvSpPr>
          <p:cNvPr id="3" name="Teksto vietos rezervavimo ženklas 2">
            <a:extLst>
              <a:ext uri="{FF2B5EF4-FFF2-40B4-BE49-F238E27FC236}">
                <a16:creationId xmlns:a16="http://schemas.microsoft.com/office/drawing/2014/main" id="{97C61B9B-5BC2-4FAD-9041-DE146786919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4" name="Turinio vietos rezervavimo ženklas 3">
            <a:extLst>
              <a:ext uri="{FF2B5EF4-FFF2-40B4-BE49-F238E27FC236}">
                <a16:creationId xmlns:a16="http://schemas.microsoft.com/office/drawing/2014/main" id="{3F028C55-DD1C-4BE6-B564-6E70D0EC1618}"/>
              </a:ext>
            </a:extLst>
          </p:cNvPr>
          <p:cNvSpPr>
            <a:spLocks noGrp="1"/>
          </p:cNvSpPr>
          <p:nvPr>
            <p:ph sz="half" idx="2"/>
          </p:nvPr>
        </p:nvSpPr>
        <p:spPr>
          <a:xfrm>
            <a:off x="839788" y="2505075"/>
            <a:ext cx="5157787"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5" name="Teksto vietos rezervavimo ženklas 4">
            <a:extLst>
              <a:ext uri="{FF2B5EF4-FFF2-40B4-BE49-F238E27FC236}">
                <a16:creationId xmlns:a16="http://schemas.microsoft.com/office/drawing/2014/main" id="{B8FC7D39-6CF6-48C0-B1AE-C1E6C7D1A08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Spustelėkite, kad galėtumėte redaguoti šablono teksto stilius</a:t>
            </a:r>
          </a:p>
        </p:txBody>
      </p:sp>
      <p:sp>
        <p:nvSpPr>
          <p:cNvPr id="6" name="Turinio vietos rezervavimo ženklas 5">
            <a:extLst>
              <a:ext uri="{FF2B5EF4-FFF2-40B4-BE49-F238E27FC236}">
                <a16:creationId xmlns:a16="http://schemas.microsoft.com/office/drawing/2014/main" id="{708C2984-0A9F-44E6-90CA-E5CF490DADFC}"/>
              </a:ext>
            </a:extLst>
          </p:cNvPr>
          <p:cNvSpPr>
            <a:spLocks noGrp="1"/>
          </p:cNvSpPr>
          <p:nvPr>
            <p:ph sz="quarter" idx="4"/>
          </p:nvPr>
        </p:nvSpPr>
        <p:spPr>
          <a:xfrm>
            <a:off x="6172200" y="2505075"/>
            <a:ext cx="5183188" cy="3684588"/>
          </a:xfrm>
        </p:spPr>
        <p:txBody>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7" name="Datos vietos rezervavimo ženklas 6">
            <a:extLst>
              <a:ext uri="{FF2B5EF4-FFF2-40B4-BE49-F238E27FC236}">
                <a16:creationId xmlns:a16="http://schemas.microsoft.com/office/drawing/2014/main" id="{28A876FC-7DBE-4EF2-B889-72AC3082D839}"/>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8" name="Poraštės vietos rezervavimo ženklas 7">
            <a:extLst>
              <a:ext uri="{FF2B5EF4-FFF2-40B4-BE49-F238E27FC236}">
                <a16:creationId xmlns:a16="http://schemas.microsoft.com/office/drawing/2014/main" id="{EC6C4267-6C95-4441-9AC6-9CF8CA4D1977}"/>
              </a:ext>
            </a:extLst>
          </p:cNvPr>
          <p:cNvSpPr>
            <a:spLocks noGrp="1"/>
          </p:cNvSpPr>
          <p:nvPr>
            <p:ph type="ftr" sz="quarter" idx="11"/>
          </p:nvPr>
        </p:nvSpPr>
        <p:spPr/>
        <p:txBody>
          <a:bodyPr/>
          <a:lstStyle/>
          <a:p>
            <a:endParaRPr lang="lt-LT"/>
          </a:p>
        </p:txBody>
      </p:sp>
      <p:sp>
        <p:nvSpPr>
          <p:cNvPr id="9" name="Skaidrės numerio vietos rezervavimo ženklas 8">
            <a:extLst>
              <a:ext uri="{FF2B5EF4-FFF2-40B4-BE49-F238E27FC236}">
                <a16:creationId xmlns:a16="http://schemas.microsoft.com/office/drawing/2014/main" id="{E2381A1D-3F93-4F70-A872-14B9CC06BE2E}"/>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586658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E2214610-EB56-4C66-8303-EF08C539E892}"/>
              </a:ext>
            </a:extLst>
          </p:cNvPr>
          <p:cNvSpPr>
            <a:spLocks noGrp="1"/>
          </p:cNvSpPr>
          <p:nvPr>
            <p:ph type="title"/>
          </p:nvPr>
        </p:nvSpPr>
        <p:spPr/>
        <p:txBody>
          <a:bodyPr/>
          <a:lstStyle/>
          <a:p>
            <a:r>
              <a:rPr lang="lt-LT"/>
              <a:t>Spustelėję redaguokite stilių</a:t>
            </a:r>
          </a:p>
        </p:txBody>
      </p:sp>
      <p:sp>
        <p:nvSpPr>
          <p:cNvPr id="3" name="Datos vietos rezervavimo ženklas 2">
            <a:extLst>
              <a:ext uri="{FF2B5EF4-FFF2-40B4-BE49-F238E27FC236}">
                <a16:creationId xmlns:a16="http://schemas.microsoft.com/office/drawing/2014/main" id="{7DCC90CC-DC8B-4DF3-8E45-E8D6FADE26C7}"/>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4" name="Poraštės vietos rezervavimo ženklas 3">
            <a:extLst>
              <a:ext uri="{FF2B5EF4-FFF2-40B4-BE49-F238E27FC236}">
                <a16:creationId xmlns:a16="http://schemas.microsoft.com/office/drawing/2014/main" id="{6D8B8AD8-2C3F-4DCB-9F08-E2A8E01B9BD8}"/>
              </a:ext>
            </a:extLst>
          </p:cNvPr>
          <p:cNvSpPr>
            <a:spLocks noGrp="1"/>
          </p:cNvSpPr>
          <p:nvPr>
            <p:ph type="ftr" sz="quarter" idx="11"/>
          </p:nvPr>
        </p:nvSpPr>
        <p:spPr/>
        <p:txBody>
          <a:bodyPr/>
          <a:lstStyle/>
          <a:p>
            <a:endParaRPr lang="lt-LT"/>
          </a:p>
        </p:txBody>
      </p:sp>
      <p:sp>
        <p:nvSpPr>
          <p:cNvPr id="5" name="Skaidrės numerio vietos rezervavimo ženklas 4">
            <a:extLst>
              <a:ext uri="{FF2B5EF4-FFF2-40B4-BE49-F238E27FC236}">
                <a16:creationId xmlns:a16="http://schemas.microsoft.com/office/drawing/2014/main" id="{53CEBCDE-202C-438B-810A-5C9B8440B545}"/>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8534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a:extLst>
              <a:ext uri="{FF2B5EF4-FFF2-40B4-BE49-F238E27FC236}">
                <a16:creationId xmlns:a16="http://schemas.microsoft.com/office/drawing/2014/main" id="{ABD7E320-DDCD-4937-994D-4C933C30BA8F}"/>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3" name="Poraštės vietos rezervavimo ženklas 2">
            <a:extLst>
              <a:ext uri="{FF2B5EF4-FFF2-40B4-BE49-F238E27FC236}">
                <a16:creationId xmlns:a16="http://schemas.microsoft.com/office/drawing/2014/main" id="{400E928D-EEF0-4B2F-8977-E0BDE919D052}"/>
              </a:ext>
            </a:extLst>
          </p:cNvPr>
          <p:cNvSpPr>
            <a:spLocks noGrp="1"/>
          </p:cNvSpPr>
          <p:nvPr>
            <p:ph type="ftr" sz="quarter" idx="11"/>
          </p:nvPr>
        </p:nvSpPr>
        <p:spPr/>
        <p:txBody>
          <a:bodyPr/>
          <a:lstStyle/>
          <a:p>
            <a:endParaRPr lang="lt-LT"/>
          </a:p>
        </p:txBody>
      </p:sp>
      <p:sp>
        <p:nvSpPr>
          <p:cNvPr id="4" name="Skaidrės numerio vietos rezervavimo ženklas 3">
            <a:extLst>
              <a:ext uri="{FF2B5EF4-FFF2-40B4-BE49-F238E27FC236}">
                <a16:creationId xmlns:a16="http://schemas.microsoft.com/office/drawing/2014/main" id="{3735EF6C-842E-4108-A3B1-B62383E8A25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481895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16DF0B2-0D6C-40BB-893B-110C1D83F6E4}"/>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Turinio vietos rezervavimo ženklas 2">
            <a:extLst>
              <a:ext uri="{FF2B5EF4-FFF2-40B4-BE49-F238E27FC236}">
                <a16:creationId xmlns:a16="http://schemas.microsoft.com/office/drawing/2014/main" id="{30288F2A-CE28-4B4A-8373-64EE5E51AC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Teksto vietos rezervavimo ženklas 3">
            <a:extLst>
              <a:ext uri="{FF2B5EF4-FFF2-40B4-BE49-F238E27FC236}">
                <a16:creationId xmlns:a16="http://schemas.microsoft.com/office/drawing/2014/main" id="{D172DACB-ECD4-4600-81A0-7D254F2C9C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B881C9AD-1EC1-4F48-BC2B-47C415CC6F27}"/>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6" name="Poraštės vietos rezervavimo ženklas 5">
            <a:extLst>
              <a:ext uri="{FF2B5EF4-FFF2-40B4-BE49-F238E27FC236}">
                <a16:creationId xmlns:a16="http://schemas.microsoft.com/office/drawing/2014/main" id="{6B1DE183-EDDD-4F43-B1F5-6D4E5E311E36}"/>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B82067A2-E9D3-4881-BE53-C966DF829979}"/>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2835508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5F591B5E-B3CC-45A2-BFCA-39A6B36AD007}"/>
              </a:ext>
            </a:extLst>
          </p:cNvPr>
          <p:cNvSpPr>
            <a:spLocks noGrp="1"/>
          </p:cNvSpPr>
          <p:nvPr>
            <p:ph type="title"/>
          </p:nvPr>
        </p:nvSpPr>
        <p:spPr>
          <a:xfrm>
            <a:off x="839788" y="457200"/>
            <a:ext cx="3932237" cy="1600200"/>
          </a:xfrm>
        </p:spPr>
        <p:txBody>
          <a:bodyPr anchor="b"/>
          <a:lstStyle>
            <a:lvl1pPr>
              <a:defRPr sz="3200"/>
            </a:lvl1pPr>
          </a:lstStyle>
          <a:p>
            <a:r>
              <a:rPr lang="lt-LT"/>
              <a:t>Spustelėję redaguokite stilių</a:t>
            </a:r>
          </a:p>
        </p:txBody>
      </p:sp>
      <p:sp>
        <p:nvSpPr>
          <p:cNvPr id="3" name="Paveikslėlio vietos rezervavimo ženklas 2">
            <a:extLst>
              <a:ext uri="{FF2B5EF4-FFF2-40B4-BE49-F238E27FC236}">
                <a16:creationId xmlns:a16="http://schemas.microsoft.com/office/drawing/2014/main" id="{5B78785B-305B-4D93-B570-38380262941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a:extLst>
              <a:ext uri="{FF2B5EF4-FFF2-40B4-BE49-F238E27FC236}">
                <a16:creationId xmlns:a16="http://schemas.microsoft.com/office/drawing/2014/main" id="{CC36B630-FA40-4C6E-B213-C212228F5E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a:t>Spustelėkite, kad galėtumėte redaguoti šablono teksto stilius</a:t>
            </a:r>
          </a:p>
        </p:txBody>
      </p:sp>
      <p:sp>
        <p:nvSpPr>
          <p:cNvPr id="5" name="Datos vietos rezervavimo ženklas 4">
            <a:extLst>
              <a:ext uri="{FF2B5EF4-FFF2-40B4-BE49-F238E27FC236}">
                <a16:creationId xmlns:a16="http://schemas.microsoft.com/office/drawing/2014/main" id="{7E597810-2927-406F-BB66-AA95CDA18F38}"/>
              </a:ext>
            </a:extLst>
          </p:cNvPr>
          <p:cNvSpPr>
            <a:spLocks noGrp="1"/>
          </p:cNvSpPr>
          <p:nvPr>
            <p:ph type="dt" sz="half" idx="10"/>
          </p:nvPr>
        </p:nvSpPr>
        <p:spPr/>
        <p:txBody>
          <a:bodyPr/>
          <a:lstStyle/>
          <a:p>
            <a:fld id="{0204A733-CCEE-45AE-8606-CAA6DC312EEC}" type="datetimeFigureOut">
              <a:rPr lang="lt-LT" smtClean="0"/>
              <a:t>2022-02-14</a:t>
            </a:fld>
            <a:endParaRPr lang="lt-LT"/>
          </a:p>
        </p:txBody>
      </p:sp>
      <p:sp>
        <p:nvSpPr>
          <p:cNvPr id="6" name="Poraštės vietos rezervavimo ženklas 5">
            <a:extLst>
              <a:ext uri="{FF2B5EF4-FFF2-40B4-BE49-F238E27FC236}">
                <a16:creationId xmlns:a16="http://schemas.microsoft.com/office/drawing/2014/main" id="{23A91EA5-9C63-40DB-A881-0443F404596C}"/>
              </a:ext>
            </a:extLst>
          </p:cNvPr>
          <p:cNvSpPr>
            <a:spLocks noGrp="1"/>
          </p:cNvSpPr>
          <p:nvPr>
            <p:ph type="ftr" sz="quarter" idx="11"/>
          </p:nvPr>
        </p:nvSpPr>
        <p:spPr/>
        <p:txBody>
          <a:bodyPr/>
          <a:lstStyle/>
          <a:p>
            <a:endParaRPr lang="lt-LT"/>
          </a:p>
        </p:txBody>
      </p:sp>
      <p:sp>
        <p:nvSpPr>
          <p:cNvPr id="7" name="Skaidrės numerio vietos rezervavimo ženklas 6">
            <a:extLst>
              <a:ext uri="{FF2B5EF4-FFF2-40B4-BE49-F238E27FC236}">
                <a16:creationId xmlns:a16="http://schemas.microsoft.com/office/drawing/2014/main" id="{617EAB31-44E8-484E-90A6-8F5B5D434488}"/>
              </a:ext>
            </a:extLst>
          </p:cNvPr>
          <p:cNvSpPr>
            <a:spLocks noGrp="1"/>
          </p:cNvSpPr>
          <p:nvPr>
            <p:ph type="sldNum" sz="quarter" idx="12"/>
          </p:nvPr>
        </p:nvSpPr>
        <p:spPr/>
        <p:txBody>
          <a:bodyPr/>
          <a:lstStyle/>
          <a:p>
            <a:fld id="{AEC5D930-6E83-47A1-8251-C8BD0B62068C}" type="slidenum">
              <a:rPr lang="lt-LT" smtClean="0"/>
              <a:t>‹#›</a:t>
            </a:fld>
            <a:endParaRPr lang="lt-LT"/>
          </a:p>
        </p:txBody>
      </p:sp>
    </p:spTree>
    <p:extLst>
      <p:ext uri="{BB962C8B-B14F-4D97-AF65-F5344CB8AC3E}">
        <p14:creationId xmlns:p14="http://schemas.microsoft.com/office/powerpoint/2010/main" val="39012997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a:extLst>
              <a:ext uri="{FF2B5EF4-FFF2-40B4-BE49-F238E27FC236}">
                <a16:creationId xmlns:a16="http://schemas.microsoft.com/office/drawing/2014/main" id="{6446FEA3-53A6-4D03-9BDB-C894B19496B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a:t>Spustelėję redaguokite stilių</a:t>
            </a:r>
          </a:p>
        </p:txBody>
      </p:sp>
      <p:sp>
        <p:nvSpPr>
          <p:cNvPr id="3" name="Teksto vietos rezervavimo ženklas 2">
            <a:extLst>
              <a:ext uri="{FF2B5EF4-FFF2-40B4-BE49-F238E27FC236}">
                <a16:creationId xmlns:a16="http://schemas.microsoft.com/office/drawing/2014/main" id="{B36F02E8-0511-4B8D-9C3B-C86ADE95AAF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a:t>Spustelėkite, kad galėtumėte redaguoti šablono teksto stilius</a:t>
            </a:r>
          </a:p>
          <a:p>
            <a:pPr lvl="1"/>
            <a:r>
              <a:rPr lang="lt-LT"/>
              <a:t>Antras lygis</a:t>
            </a:r>
          </a:p>
          <a:p>
            <a:pPr lvl="2"/>
            <a:r>
              <a:rPr lang="lt-LT"/>
              <a:t>Trečias lygis</a:t>
            </a:r>
          </a:p>
          <a:p>
            <a:pPr lvl="3"/>
            <a:r>
              <a:rPr lang="lt-LT"/>
              <a:t>Ketvirtas lygis</a:t>
            </a:r>
          </a:p>
          <a:p>
            <a:pPr lvl="4"/>
            <a:r>
              <a:rPr lang="lt-LT"/>
              <a:t>Penktas lygis</a:t>
            </a:r>
          </a:p>
        </p:txBody>
      </p:sp>
      <p:sp>
        <p:nvSpPr>
          <p:cNvPr id="4" name="Datos vietos rezervavimo ženklas 3">
            <a:extLst>
              <a:ext uri="{FF2B5EF4-FFF2-40B4-BE49-F238E27FC236}">
                <a16:creationId xmlns:a16="http://schemas.microsoft.com/office/drawing/2014/main" id="{01957734-309A-40BA-B162-BE52DADC71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04A733-CCEE-45AE-8606-CAA6DC312EEC}" type="datetimeFigureOut">
              <a:rPr lang="lt-LT" smtClean="0"/>
              <a:t>2022-02-14</a:t>
            </a:fld>
            <a:endParaRPr lang="lt-LT"/>
          </a:p>
        </p:txBody>
      </p:sp>
      <p:sp>
        <p:nvSpPr>
          <p:cNvPr id="5" name="Poraštės vietos rezervavimo ženklas 4">
            <a:extLst>
              <a:ext uri="{FF2B5EF4-FFF2-40B4-BE49-F238E27FC236}">
                <a16:creationId xmlns:a16="http://schemas.microsoft.com/office/drawing/2014/main" id="{525F5E6B-45C2-4BB5-A62A-BDC8093F15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a:extLst>
              <a:ext uri="{FF2B5EF4-FFF2-40B4-BE49-F238E27FC236}">
                <a16:creationId xmlns:a16="http://schemas.microsoft.com/office/drawing/2014/main" id="{1B8F1F5C-BBCE-4953-902B-B52F236DF5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C5D930-6E83-47A1-8251-C8BD0B62068C}" type="slidenum">
              <a:rPr lang="lt-LT" smtClean="0"/>
              <a:t>‹#›</a:t>
            </a:fld>
            <a:endParaRPr lang="lt-LT"/>
          </a:p>
        </p:txBody>
      </p:sp>
    </p:spTree>
    <p:extLst>
      <p:ext uri="{BB962C8B-B14F-4D97-AF65-F5344CB8AC3E}">
        <p14:creationId xmlns:p14="http://schemas.microsoft.com/office/powerpoint/2010/main" val="3134705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tiiis@gis-centras.lt"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planuojustatau.lt/imeasure-area-legal" TargetMode="External"/><Relationship Id="rId7" Type="http://schemas.openxmlformats.org/officeDocument/2006/relationships/image" Target="../media/image2.png"/><Relationship Id="rId2" Type="http://schemas.openxmlformats.org/officeDocument/2006/relationships/hyperlink" Target="https://www.planuojustatau.lt/TIIIS_naudotoju_vadovai"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mailto:tiiis@gis-centras.lt" TargetMode="External"/><Relationship Id="rId4" Type="http://schemas.openxmlformats.org/officeDocument/2006/relationships/hyperlink" Target="https://www.planuojustatau.lt/imeasure-area-faq"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100088-D661-4551-852F-799395112A69}"/>
              </a:ext>
            </a:extLst>
          </p:cNvPr>
          <p:cNvSpPr txBox="1">
            <a:spLocks/>
          </p:cNvSpPr>
          <p:nvPr/>
        </p:nvSpPr>
        <p:spPr>
          <a:xfrm>
            <a:off x="241300" y="2844800"/>
            <a:ext cx="11785600" cy="3873499"/>
          </a:xfrm>
          <a:prstGeom prst="rect">
            <a:avLst/>
          </a:prstGeom>
        </p:spPr>
        <p:txBody>
          <a:bodyPr vert="horz" lIns="91440" tIns="45720" rIns="91440" bIns="45720" rtlCol="0" anchor="ctr">
            <a:normAutofit fontScale="8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lt-LT" sz="4000" dirty="0">
              <a:latin typeface="Times New Roman" panose="02020603050405020304" pitchFamily="18" charset="0"/>
              <a:ea typeface="Calibri" panose="020F0502020204030204" pitchFamily="34" charset="0"/>
            </a:endParaRPr>
          </a:p>
          <a:p>
            <a:pPr algn="ctr"/>
            <a:r>
              <a:rPr lang="lt-LT" sz="4200" b="1" dirty="0">
                <a:latin typeface="Times New Roman" panose="02020603050405020304" pitchFamily="18" charset="0"/>
                <a:ea typeface="Calibri" panose="020F0502020204030204" pitchFamily="34" charset="0"/>
              </a:rPr>
              <a:t>VERTINIMO UŽDUOČIŲ INICIJAVIMAS IR ATLIKIMAS</a:t>
            </a:r>
            <a:endParaRPr lang="lt-LT" sz="4200" b="1" dirty="0">
              <a:effectLst/>
              <a:latin typeface="Calibri" panose="020F0502020204030204" pitchFamily="34" charset="0"/>
              <a:ea typeface="Calibri" panose="020F0502020204030204" pitchFamily="34" charset="0"/>
            </a:endParaRPr>
          </a:p>
          <a:p>
            <a:pPr algn="ctr"/>
            <a:endParaRPr lang="lt-LT" sz="5400" dirty="0">
              <a:latin typeface="Times New Roman" panose="02020603050405020304" pitchFamily="18" charset="0"/>
              <a:cs typeface="Times New Roman" panose="02020603050405020304" pitchFamily="18" charset="0"/>
            </a:endParaRPr>
          </a:p>
          <a:p>
            <a:pPr algn="ctr"/>
            <a:endParaRPr lang="lt-LT" sz="5400" dirty="0">
              <a:latin typeface="Times New Roman" panose="02020603050405020304" pitchFamily="18" charset="0"/>
              <a:cs typeface="Times New Roman" panose="02020603050405020304" pitchFamily="18" charset="0"/>
            </a:endParaRPr>
          </a:p>
          <a:p>
            <a:pPr algn="ctr"/>
            <a:endParaRPr lang="lt-LT" sz="54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2022 m. vasario 15 d.</a:t>
            </a:r>
          </a:p>
          <a:p>
            <a:pPr algn="ctr"/>
            <a:endParaRPr lang="lt-LT" sz="25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VĮ Distancinių tyrimų ir geoinformatikos centras „GIS-Centras“ </a:t>
            </a:r>
          </a:p>
          <a:p>
            <a:pPr algn="ctr"/>
            <a:endParaRPr lang="lt-LT" sz="1900" dirty="0">
              <a:latin typeface="Times New Roman" panose="02020603050405020304" pitchFamily="18" charset="0"/>
              <a:cs typeface="Times New Roman" panose="02020603050405020304" pitchFamily="18" charset="0"/>
            </a:endParaRPr>
          </a:p>
          <a:p>
            <a:pPr algn="ctr"/>
            <a:r>
              <a:rPr lang="lt-LT" sz="1900" dirty="0">
                <a:latin typeface="Times New Roman" panose="02020603050405020304" pitchFamily="18" charset="0"/>
                <a:cs typeface="Times New Roman" panose="02020603050405020304" pitchFamily="18" charset="0"/>
              </a:rPr>
              <a:t>Vilnius</a:t>
            </a:r>
            <a:endParaRPr lang="en-US" sz="1900" dirty="0">
              <a:latin typeface="Times New Roman" pitchFamily="18"/>
              <a:cs typeface="Times New Roman" pitchFamily="18"/>
            </a:endParaRPr>
          </a:p>
        </p:txBody>
      </p:sp>
      <p:pic>
        <p:nvPicPr>
          <p:cNvPr id="6" name="Paveikslėlis 11">
            <a:extLst>
              <a:ext uri="{FF2B5EF4-FFF2-40B4-BE49-F238E27FC236}">
                <a16:creationId xmlns:a16="http://schemas.microsoft.com/office/drawing/2014/main" id="{1460D522-4358-40AC-BEA2-21FBBBB7034A}"/>
              </a:ext>
            </a:extLst>
          </p:cNvPr>
          <p:cNvPicPr>
            <a:picLocks noChangeAspect="1"/>
          </p:cNvPicPr>
          <p:nvPr/>
        </p:nvPicPr>
        <p:blipFill>
          <a:blip r:embed="rId2"/>
          <a:srcRect r="40928"/>
          <a:stretch>
            <a:fillRect/>
          </a:stretch>
        </p:blipFill>
        <p:spPr>
          <a:xfrm>
            <a:off x="3561845" y="304254"/>
            <a:ext cx="2355185" cy="1541970"/>
          </a:xfrm>
          <a:prstGeom prst="rect">
            <a:avLst/>
          </a:prstGeom>
          <a:noFill/>
          <a:ln cap="flat">
            <a:noFill/>
          </a:ln>
        </p:spPr>
      </p:pic>
      <p:sp>
        <p:nvSpPr>
          <p:cNvPr id="7" name="Rectangle 10">
            <a:extLst>
              <a:ext uri="{FF2B5EF4-FFF2-40B4-BE49-F238E27FC236}">
                <a16:creationId xmlns:a16="http://schemas.microsoft.com/office/drawing/2014/main" id="{01EDE895-9A12-4E33-BC12-48F827EAFEAE}"/>
              </a:ext>
            </a:extLst>
          </p:cNvPr>
          <p:cNvSpPr/>
          <p:nvPr/>
        </p:nvSpPr>
        <p:spPr>
          <a:xfrm>
            <a:off x="1796070" y="1968578"/>
            <a:ext cx="8599858" cy="646334"/>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t-LT" sz="1800" i="0" u="none" strike="noStrike" kern="1200" cap="none" spc="50" baseline="0" dirty="0">
                <a:solidFill>
                  <a:srgbClr val="0E4E91"/>
                </a:solidFill>
                <a:uFillTx/>
                <a:latin typeface="Times New Roman" pitchFamily="18"/>
                <a:cs typeface="Times New Roman" pitchFamily="18"/>
              </a:rPr>
              <a:t>TOPOGRAFIJOS IR INŽINERINĖS INFRASTRUKTŪROS INFORMACINĖ SISTEMA (TIIIS)</a:t>
            </a:r>
            <a:endParaRPr lang="en-US" sz="1800" i="0" u="none" strike="noStrike" kern="1200" cap="none" spc="50" baseline="0" dirty="0">
              <a:solidFill>
                <a:srgbClr val="0E4E91"/>
              </a:solidFill>
              <a:uFillTx/>
              <a:latin typeface="Times New Roman" pitchFamily="18"/>
              <a:cs typeface="Times New Roman" pitchFamily="18"/>
            </a:endParaRPr>
          </a:p>
        </p:txBody>
      </p:sp>
      <p:cxnSp>
        <p:nvCxnSpPr>
          <p:cNvPr id="8" name="Straight Connector 8">
            <a:extLst>
              <a:ext uri="{FF2B5EF4-FFF2-40B4-BE49-F238E27FC236}">
                <a16:creationId xmlns:a16="http://schemas.microsoft.com/office/drawing/2014/main" id="{6DE6F55E-C482-4A6C-817C-8CBA1C569065}"/>
              </a:ext>
            </a:extLst>
          </p:cNvPr>
          <p:cNvCxnSpPr/>
          <p:nvPr/>
        </p:nvCxnSpPr>
        <p:spPr>
          <a:xfrm>
            <a:off x="1962942" y="2686589"/>
            <a:ext cx="8070046" cy="0"/>
          </a:xfrm>
          <a:prstGeom prst="straightConnector1">
            <a:avLst/>
          </a:prstGeom>
          <a:noFill/>
          <a:ln w="28575" cap="flat">
            <a:solidFill>
              <a:srgbClr val="7F7F7F"/>
            </a:solidFill>
            <a:prstDash val="solid"/>
            <a:miter/>
          </a:ln>
        </p:spPr>
      </p:cxnSp>
      <p:pic>
        <p:nvPicPr>
          <p:cNvPr id="12" name="Paveikslėlis 11">
            <a:extLst>
              <a:ext uri="{FF2B5EF4-FFF2-40B4-BE49-F238E27FC236}">
                <a16:creationId xmlns:a16="http://schemas.microsoft.com/office/drawing/2014/main" id="{BCDEB7E7-1206-4714-BAE0-133C876211E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5999" y="578936"/>
            <a:ext cx="1970988" cy="992606"/>
          </a:xfrm>
          <a:prstGeom prst="rect">
            <a:avLst/>
          </a:prstGeom>
        </p:spPr>
      </p:pic>
    </p:spTree>
    <p:extLst>
      <p:ext uri="{BB962C8B-B14F-4D97-AF65-F5344CB8AC3E}">
        <p14:creationId xmlns:p14="http://schemas.microsoft.com/office/powerpoint/2010/main" val="28745469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0"/>
            <a:ext cx="10793963" cy="2130642"/>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a:t>
            </a:r>
            <a:r>
              <a:rPr lang="lt-LT" sz="2000" b="1" dirty="0">
                <a:solidFill>
                  <a:srgbClr val="000000"/>
                </a:solidFill>
                <a:latin typeface="Times New Roman" panose="02020603050405020304" pitchFamily="18" charset="0"/>
                <a:ea typeface="Calibri" panose="020F0502020204030204" pitchFamily="34" charset="0"/>
              </a:rPr>
              <a:t> </a:t>
            </a:r>
            <a:r>
              <a:rPr lang="lt-LT" sz="2000" dirty="0">
                <a:solidFill>
                  <a:srgbClr val="000000"/>
                </a:solidFill>
                <a:effectLst/>
                <a:latin typeface="Times New Roman" panose="02020603050405020304" pitchFamily="18" charset="0"/>
                <a:ea typeface="Calibri" panose="020F0502020204030204" pitchFamily="34" charset="0"/>
              </a:rPr>
              <a:t>Ar gali būti vertinimui skiriamas topografinis planas, kai matosi tik šuliniai? Kas tada vertinama, kai nežymimi tinklai? </a:t>
            </a:r>
            <a:br>
              <a:rPr lang="lt-LT" sz="20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 </a:t>
            </a:r>
            <a:br>
              <a:rPr lang="lt-LT" sz="2000" dirty="0">
                <a:effectLst/>
                <a:latin typeface="Calibri" panose="020F0502020204030204" pitchFamily="34"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199" y="2130642"/>
            <a:ext cx="10793963" cy="1645666"/>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a:t>
            </a:r>
            <a:r>
              <a:rPr lang="lt-LT" sz="2000" dirty="0">
                <a:latin typeface="Times New Roman" panose="02020603050405020304" pitchFamily="18" charset="0"/>
                <a:cs typeface="Times New Roman" panose="02020603050405020304" pitchFamily="18" charset="0"/>
              </a:rPr>
              <a:t> Tokiu atveju vertinama tai, kas pateikta. Topografiniame plane neturėtų būti požeminių objektų, jeigu jie nėra matomi vietovėje (pvz. atkasti), nebent suderinta su užsakovu kitaip.</a:t>
            </a:r>
          </a:p>
        </p:txBody>
      </p:sp>
    </p:spTree>
    <p:extLst>
      <p:ext uri="{BB962C8B-B14F-4D97-AF65-F5344CB8AC3E}">
        <p14:creationId xmlns:p14="http://schemas.microsoft.com/office/powerpoint/2010/main" val="443521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0"/>
            <a:ext cx="10793963" cy="2938510"/>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a:t>
            </a:r>
            <a:r>
              <a:rPr lang="lt-LT" sz="2000" b="1" dirty="0">
                <a:solidFill>
                  <a:srgbClr val="000000"/>
                </a:solidFill>
                <a:latin typeface="Times New Roman" panose="02020603050405020304" pitchFamily="18" charset="0"/>
                <a:ea typeface="Calibri" panose="020F0502020204030204" pitchFamily="34" charset="0"/>
              </a:rPr>
              <a:t> </a:t>
            </a:r>
            <a:r>
              <a:rPr lang="lt-LT" sz="2000" dirty="0">
                <a:solidFill>
                  <a:srgbClr val="000000"/>
                </a:solidFill>
                <a:effectLst/>
                <a:latin typeface="Times New Roman" panose="02020603050405020304" pitchFamily="18" charset="0"/>
                <a:ea typeface="Calibri" panose="020F0502020204030204" pitchFamily="34" charset="0"/>
              </a:rPr>
              <a:t>Kaip reikėtų elgtis vandentiekio ir nuotekų tinklus valdančiai įmonei, kai inžinerinių tinklų planus užsakovas pristato nederintus per TIIIS? Arba pristato tokius, kurių vertinimo užduotyje pateikėme neigiama išvadą, nes buvo neatitikimų? </a:t>
            </a:r>
            <a:br>
              <a:rPr lang="lt-LT" sz="2000" dirty="0">
                <a:solidFill>
                  <a:srgbClr val="000000"/>
                </a:solidFill>
                <a:effectLst/>
                <a:latin typeface="Times New Roman" panose="02020603050405020304" pitchFamily="18" charset="0"/>
                <a:ea typeface="Calibri" panose="020F0502020204030204" pitchFamily="34" charset="0"/>
              </a:rPr>
            </a:br>
            <a:br>
              <a:rPr lang="lt-LT" sz="2000" dirty="0">
                <a:effectLst/>
                <a:latin typeface="Calibri" panose="020F0502020204030204" pitchFamily="34" charset="0"/>
                <a:ea typeface="Calibri" panose="020F0502020204030204" pitchFamily="34" charset="0"/>
              </a:rPr>
            </a:br>
            <a:r>
              <a:rPr lang="en-US" sz="2000" dirty="0">
                <a:effectLst/>
                <a:latin typeface="Calibri" panose="020F0502020204030204" pitchFamily="34" charset="0"/>
                <a:ea typeface="Calibri" panose="020F0502020204030204" pitchFamily="34" charset="0"/>
              </a:rPr>
              <a:t> </a:t>
            </a:r>
            <a:br>
              <a:rPr lang="lt-LT" sz="2000" dirty="0">
                <a:effectLst/>
                <a:latin typeface="Calibri" panose="020F0502020204030204" pitchFamily="34"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199" y="2521258"/>
            <a:ext cx="10793963" cy="1645666"/>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Dėl visų neatitikimų ir pagrįstų klaidų reikėtų kreiptis į atitinkamas institucijas (NŽT, ŽŪM).</a:t>
            </a:r>
          </a:p>
        </p:txBody>
      </p:sp>
    </p:spTree>
    <p:extLst>
      <p:ext uri="{BB962C8B-B14F-4D97-AF65-F5344CB8AC3E}">
        <p14:creationId xmlns:p14="http://schemas.microsoft.com/office/powerpoint/2010/main" val="3060327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365126"/>
            <a:ext cx="10793963" cy="934939"/>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rPr>
              <a:t>Pateikiant derinimui planus, turi būti parodyti inžineriniai tinklai, o ne tik šuliniai sužymėti ir po pateiktų pastabų  siųsti pakartotinam derinimui. </a:t>
            </a: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199" y="1884285"/>
            <a:ext cx="10793963" cy="3312691"/>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Pateikiama tai, ką geodezininkas išmatavo. Jeigu trūksta duomenų ir buvo neteisingai suderinta, reikėtų kreiptis į atitinkamas institucijas (ŽŪM, NŽT).</a:t>
            </a:r>
            <a:endParaRPr lang="lt-LT" sz="2000"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80257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200" y="89919"/>
            <a:ext cx="10793963" cy="922136"/>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Kaip galima įtraukti papildomus vertintojus, ne tik tuos , kurie pateikti, siūlomi programoje?</a:t>
            </a: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199" y="1160216"/>
            <a:ext cx="10793962" cy="1183490"/>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Papildomus vertintojus įtraukti galima iš sąrašo </a:t>
            </a:r>
            <a:r>
              <a:rPr lang="lt-LT" sz="2000" b="1" dirty="0">
                <a:latin typeface="Times New Roman" panose="02020603050405020304" pitchFamily="18" charset="0"/>
                <a:cs typeface="Times New Roman" panose="02020603050405020304" pitchFamily="18" charset="0"/>
              </a:rPr>
              <a:t>(3)</a:t>
            </a:r>
            <a:r>
              <a:rPr lang="lt-LT" sz="2000" dirty="0">
                <a:latin typeface="Times New Roman" panose="02020603050405020304" pitchFamily="18" charset="0"/>
                <a:cs typeface="Times New Roman" panose="02020603050405020304" pitchFamily="18" charset="0"/>
              </a:rPr>
              <a:t> arba per paiešką </a:t>
            </a:r>
            <a:r>
              <a:rPr lang="lt-LT" sz="2000" b="1" dirty="0">
                <a:latin typeface="Times New Roman" panose="02020603050405020304" pitchFamily="18" charset="0"/>
                <a:cs typeface="Times New Roman" panose="02020603050405020304" pitchFamily="18" charset="0"/>
              </a:rPr>
              <a:t>(2)</a:t>
            </a:r>
            <a:r>
              <a:rPr lang="lt-LT" sz="2000" dirty="0">
                <a:latin typeface="Times New Roman" panose="02020603050405020304" pitchFamily="18" charset="0"/>
                <a:cs typeface="Times New Roman" panose="02020603050405020304" pitchFamily="18" charset="0"/>
              </a:rPr>
              <a:t>. Jeigu reikiamo vertintojo nėra, jis galimai nėra prisijungęs prie TIIIS, arba įvyko klaida. Tokiu atveju rekomenduojame susisiekti </a:t>
            </a:r>
            <a:r>
              <a:rPr lang="lt-LT" sz="2000" dirty="0" err="1">
                <a:latin typeface="Times New Roman" panose="02020603050405020304" pitchFamily="18" charset="0"/>
                <a:cs typeface="Times New Roman" panose="02020603050405020304" pitchFamily="18" charset="0"/>
                <a:hlinkClick r:id="rId2"/>
              </a:rPr>
              <a:t>tiiis@gis-centras.lt</a:t>
            </a:r>
            <a:r>
              <a:rPr lang="lt-LT" sz="2000" dirty="0">
                <a:latin typeface="Times New Roman" panose="02020603050405020304" pitchFamily="18" charset="0"/>
                <a:cs typeface="Times New Roman" panose="02020603050405020304" pitchFamily="18" charset="0"/>
              </a:rPr>
              <a:t>.</a:t>
            </a:r>
          </a:p>
          <a:p>
            <a:pPr marL="0" indent="0" algn="just">
              <a:buNone/>
            </a:pPr>
            <a:endParaRPr lang="lt-LT" sz="2000" dirty="0">
              <a:highlight>
                <a:srgbClr val="FFFF00"/>
              </a:highlight>
              <a:latin typeface="Times New Roman" panose="02020603050405020304" pitchFamily="18" charset="0"/>
              <a:cs typeface="Times New Roman" panose="02020603050405020304" pitchFamily="18" charset="0"/>
            </a:endParaRPr>
          </a:p>
        </p:txBody>
      </p:sp>
      <p:pic>
        <p:nvPicPr>
          <p:cNvPr id="5" name="Paveikslėlis 4">
            <a:extLst>
              <a:ext uri="{FF2B5EF4-FFF2-40B4-BE49-F238E27FC236}">
                <a16:creationId xmlns:a16="http://schemas.microsoft.com/office/drawing/2014/main" id="{6228BE36-C98C-4253-A5ED-A72C38EB00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5875" y="2195631"/>
            <a:ext cx="10940249" cy="4572450"/>
          </a:xfrm>
          <a:prstGeom prst="rect">
            <a:avLst/>
          </a:prstGeom>
        </p:spPr>
      </p:pic>
    </p:spTree>
    <p:extLst>
      <p:ext uri="{BB962C8B-B14F-4D97-AF65-F5344CB8AC3E}">
        <p14:creationId xmlns:p14="http://schemas.microsoft.com/office/powerpoint/2010/main" val="57354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365126"/>
            <a:ext cx="10793963" cy="1687609"/>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Kai inžinerinių tinklų valdytojas turi daug skirtingų grupių, pavyzdžiui AB „Telia“, ar svarbu vertinimui pasirinkti bendrą organizaciją, ar būtinai rinktis pagal regioną?</a:t>
            </a: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200" y="2310413"/>
            <a:ext cx="10793962"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Jeigu nėra aišku kuriai grupei reikia skirti vertinimo užduotį, galima užduotį sukurti bendrai organizacijai. Jeigu užduotis ir bus nukreipta ne tai grupei, inžinerinių tinklų valdytojas ją galės perskirti atitinkamiems darbuotojams.</a:t>
            </a:r>
            <a:endParaRPr lang="lt-LT" sz="2000" dirty="0">
              <a:highlight>
                <a:srgbClr val="FFFF00"/>
              </a:highligh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49456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365126"/>
            <a:ext cx="10793963" cy="1538319"/>
          </a:xfrm>
        </p:spPr>
        <p:txBody>
          <a:bodyPr>
            <a:noAutofit/>
          </a:bodyPr>
          <a:lstStyle/>
          <a:p>
            <a:r>
              <a:rPr lang="lt-LT" sz="2000" b="1" dirty="0">
                <a:latin typeface="Times New Roman" panose="02020603050405020304" pitchFamily="18" charset="0"/>
                <a:cs typeface="Times New Roman" panose="02020603050405020304" pitchFamily="18" charset="0"/>
              </a:rPr>
              <a:t>Klausimas: </a:t>
            </a:r>
            <a:r>
              <a:rPr lang="lt-LT" sz="2000" dirty="0">
                <a:latin typeface="Times New Roman" panose="02020603050405020304" pitchFamily="18" charset="0"/>
                <a:cs typeface="Times New Roman" panose="02020603050405020304" pitchFamily="18" charset="0"/>
              </a:rPr>
              <a:t>Kaip elgtis toliau, jeigu negaunamas atsakymas į pateiktą vertinimą?</a:t>
            </a:r>
            <a:br>
              <a:rPr lang="lt-LT" sz="2000" dirty="0">
                <a:latin typeface="Times New Roman" panose="02020603050405020304" pitchFamily="18" charset="0"/>
                <a:cs typeface="Times New Roman" panose="02020603050405020304" pitchFamily="18" charset="0"/>
              </a:rPr>
            </a:br>
            <a:br>
              <a:rPr lang="lt-LT" sz="2000" dirty="0">
                <a:latin typeface="Times New Roman" panose="02020603050405020304" pitchFamily="18" charset="0"/>
                <a:cs typeface="Times New Roman" panose="02020603050405020304" pitchFamily="18"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200" y="1973061"/>
            <a:ext cx="10793962"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Kadangi vertinimo užduotys nėra privalomos ir galutinį derinimo sprendimą priima savivaldybė, tokiu atveju inžinerinių tinklų valdytojas turėtų laukti užduoties „Susipažinti su ED“, kuri yra gaunama po suderinimo. Jeigu matoma akivaizdžių neatitikimų ar pagrįstų klaidų, kreipiamasi į atitinkamas institucijas (NŽT ar ŽŪM).</a:t>
            </a:r>
          </a:p>
        </p:txBody>
      </p:sp>
    </p:spTree>
    <p:extLst>
      <p:ext uri="{BB962C8B-B14F-4D97-AF65-F5344CB8AC3E}">
        <p14:creationId xmlns:p14="http://schemas.microsoft.com/office/powerpoint/2010/main" val="331893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736599" y="1253331"/>
            <a:ext cx="10515600" cy="435133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KLAUSIMAI</a:t>
            </a:r>
            <a:endParaRPr kumimoji="0" lang="lt-LT" sz="5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indent="0" algn="just">
              <a:buNone/>
            </a:pP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863363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100088-D661-4551-852F-799395112A69}"/>
              </a:ext>
            </a:extLst>
          </p:cNvPr>
          <p:cNvSpPr txBox="1">
            <a:spLocks/>
          </p:cNvSpPr>
          <p:nvPr/>
        </p:nvSpPr>
        <p:spPr>
          <a:xfrm>
            <a:off x="241300" y="2844800"/>
            <a:ext cx="11785600" cy="387349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endParaRPr lang="lt-LT" sz="4000" dirty="0">
              <a:latin typeface="Times New Roman" panose="02020603050405020304" pitchFamily="18" charset="0"/>
              <a:ea typeface="Calibri" panose="020F0502020204030204" pitchFamily="34" charset="0"/>
            </a:endParaRPr>
          </a:p>
          <a:p>
            <a:pPr algn="ctr"/>
            <a:r>
              <a:rPr lang="lt-LT" sz="1900" b="1" dirty="0">
                <a:latin typeface="Times New Roman" pitchFamily="18"/>
                <a:cs typeface="Times New Roman" pitchFamily="18"/>
              </a:rPr>
              <a:t>Aktualios nuorodos:</a:t>
            </a: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Naudotojų vadovai: </a:t>
            </a:r>
            <a:r>
              <a:rPr lang="lt-LT" sz="1900" dirty="0">
                <a:latin typeface="Times New Roman" pitchFamily="18"/>
                <a:cs typeface="Times New Roman" pitchFamily="18"/>
                <a:hlinkClick r:id="rId2"/>
              </a:rPr>
              <a:t>https://www.planuojustatau.lt/TIIIS_naudotoju_vadovai</a:t>
            </a:r>
            <a:endParaRPr lang="lt-LT" sz="1900" dirty="0">
              <a:latin typeface="Times New Roman" pitchFamily="18"/>
              <a:cs typeface="Times New Roman" pitchFamily="18"/>
            </a:endParaRP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Teisinė informacija: </a:t>
            </a:r>
            <a:r>
              <a:rPr lang="lt-LT" sz="1900" dirty="0">
                <a:latin typeface="Times New Roman" pitchFamily="18"/>
                <a:cs typeface="Times New Roman" pitchFamily="18"/>
                <a:hlinkClick r:id="rId3"/>
              </a:rPr>
              <a:t>https://www.planuojustatau.lt//imeasure-area-legal</a:t>
            </a:r>
            <a:endParaRPr lang="lt-LT" sz="1900" dirty="0">
              <a:latin typeface="Times New Roman" pitchFamily="18"/>
              <a:cs typeface="Times New Roman" pitchFamily="18"/>
            </a:endParaRP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Dažnai užduodami klausimai: </a:t>
            </a:r>
            <a:r>
              <a:rPr lang="lt-LT" sz="1900" dirty="0">
                <a:latin typeface="Times New Roman" pitchFamily="18"/>
                <a:cs typeface="Times New Roman" pitchFamily="18"/>
                <a:hlinkClick r:id="rId4"/>
              </a:rPr>
              <a:t>https://www.planuojustatau.lt//imeasure-area-faq</a:t>
            </a:r>
            <a:r>
              <a:rPr lang="lt-LT" sz="1900" dirty="0">
                <a:latin typeface="Times New Roman" pitchFamily="18"/>
                <a:cs typeface="Times New Roman" pitchFamily="18"/>
              </a:rPr>
              <a:t>  </a:t>
            </a:r>
          </a:p>
          <a:p>
            <a:pPr algn="ctr"/>
            <a:endParaRPr lang="lt-LT" sz="1900" dirty="0">
              <a:latin typeface="Times New Roman" pitchFamily="18"/>
              <a:cs typeface="Times New Roman" pitchFamily="18"/>
            </a:endParaRPr>
          </a:p>
          <a:p>
            <a:pPr algn="ctr"/>
            <a:r>
              <a:rPr lang="lt-LT" sz="1900" dirty="0">
                <a:latin typeface="Times New Roman" pitchFamily="18"/>
                <a:cs typeface="Times New Roman" pitchFamily="18"/>
              </a:rPr>
              <a:t>Kontaktai: </a:t>
            </a:r>
            <a:r>
              <a:rPr lang="lt-LT" sz="1900" dirty="0">
                <a:latin typeface="Times New Roman" pitchFamily="18"/>
                <a:cs typeface="Times New Roman" pitchFamily="18"/>
                <a:hlinkClick r:id="rId5"/>
              </a:rPr>
              <a:t>tiiis@gis-centras.lt</a:t>
            </a:r>
            <a:r>
              <a:rPr lang="lt-LT" sz="1900" dirty="0">
                <a:latin typeface="Times New Roman" pitchFamily="18"/>
                <a:cs typeface="Times New Roman" pitchFamily="18"/>
              </a:rPr>
              <a:t> </a:t>
            </a:r>
          </a:p>
          <a:p>
            <a:pPr algn="ctr"/>
            <a:endParaRPr lang="lt-LT" sz="1900" dirty="0">
              <a:latin typeface="Times New Roman" pitchFamily="18"/>
              <a:cs typeface="Times New Roman" pitchFamily="18"/>
            </a:endParaRPr>
          </a:p>
        </p:txBody>
      </p:sp>
      <p:pic>
        <p:nvPicPr>
          <p:cNvPr id="6" name="Paveikslėlis 11">
            <a:extLst>
              <a:ext uri="{FF2B5EF4-FFF2-40B4-BE49-F238E27FC236}">
                <a16:creationId xmlns:a16="http://schemas.microsoft.com/office/drawing/2014/main" id="{1460D522-4358-40AC-BEA2-21FBBBB7034A}"/>
              </a:ext>
            </a:extLst>
          </p:cNvPr>
          <p:cNvPicPr>
            <a:picLocks noChangeAspect="1"/>
          </p:cNvPicPr>
          <p:nvPr/>
        </p:nvPicPr>
        <p:blipFill>
          <a:blip r:embed="rId6"/>
          <a:srcRect r="40928"/>
          <a:stretch>
            <a:fillRect/>
          </a:stretch>
        </p:blipFill>
        <p:spPr>
          <a:xfrm>
            <a:off x="3561845" y="304254"/>
            <a:ext cx="2355185" cy="1541970"/>
          </a:xfrm>
          <a:prstGeom prst="rect">
            <a:avLst/>
          </a:prstGeom>
          <a:noFill/>
          <a:ln cap="flat">
            <a:noFill/>
          </a:ln>
        </p:spPr>
      </p:pic>
      <p:sp>
        <p:nvSpPr>
          <p:cNvPr id="7" name="Rectangle 10">
            <a:extLst>
              <a:ext uri="{FF2B5EF4-FFF2-40B4-BE49-F238E27FC236}">
                <a16:creationId xmlns:a16="http://schemas.microsoft.com/office/drawing/2014/main" id="{01EDE895-9A12-4E33-BC12-48F827EAFEAE}"/>
              </a:ext>
            </a:extLst>
          </p:cNvPr>
          <p:cNvSpPr/>
          <p:nvPr/>
        </p:nvSpPr>
        <p:spPr>
          <a:xfrm>
            <a:off x="1796070" y="1968578"/>
            <a:ext cx="8599858" cy="646334"/>
          </a:xfrm>
          <a:prstGeom prst="rect">
            <a:avLst/>
          </a:prstGeom>
          <a:noFill/>
          <a:ln cap="flat">
            <a:noFill/>
            <a:prstDash val="solid"/>
          </a:ln>
        </p:spPr>
        <p:txBody>
          <a:bodyPr vert="horz" wrap="square" lIns="91440" tIns="45720" rIns="91440" bIns="45720" anchor="t" anchorCtr="1" compatLnSpc="1">
            <a:sp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lt-LT" sz="1800" i="0" u="none" strike="noStrike" kern="1200" cap="none" spc="50" baseline="0" dirty="0">
                <a:solidFill>
                  <a:srgbClr val="0E4E91"/>
                </a:solidFill>
                <a:uFillTx/>
                <a:latin typeface="Times New Roman" pitchFamily="18"/>
                <a:cs typeface="Times New Roman" pitchFamily="18"/>
              </a:rPr>
              <a:t>TOPOGRAFIJOS IR INŽINERINĖS INFRASTRUKTŪROS INFORMACINĖ SISTEMA (TIIIS)</a:t>
            </a:r>
            <a:endParaRPr lang="en-US" sz="1800" i="0" u="none" strike="noStrike" kern="1200" cap="none" spc="50" baseline="0" dirty="0">
              <a:solidFill>
                <a:srgbClr val="0E4E91"/>
              </a:solidFill>
              <a:uFillTx/>
              <a:latin typeface="Times New Roman" pitchFamily="18"/>
              <a:cs typeface="Times New Roman" pitchFamily="18"/>
            </a:endParaRPr>
          </a:p>
        </p:txBody>
      </p:sp>
      <p:cxnSp>
        <p:nvCxnSpPr>
          <p:cNvPr id="8" name="Straight Connector 8">
            <a:extLst>
              <a:ext uri="{FF2B5EF4-FFF2-40B4-BE49-F238E27FC236}">
                <a16:creationId xmlns:a16="http://schemas.microsoft.com/office/drawing/2014/main" id="{6DE6F55E-C482-4A6C-817C-8CBA1C569065}"/>
              </a:ext>
            </a:extLst>
          </p:cNvPr>
          <p:cNvCxnSpPr/>
          <p:nvPr/>
        </p:nvCxnSpPr>
        <p:spPr>
          <a:xfrm>
            <a:off x="1962942" y="2686589"/>
            <a:ext cx="8070046" cy="0"/>
          </a:xfrm>
          <a:prstGeom prst="straightConnector1">
            <a:avLst/>
          </a:prstGeom>
          <a:noFill/>
          <a:ln w="28575" cap="flat">
            <a:solidFill>
              <a:srgbClr val="7F7F7F"/>
            </a:solidFill>
            <a:prstDash val="solid"/>
            <a:miter/>
          </a:ln>
        </p:spPr>
      </p:cxnSp>
      <p:pic>
        <p:nvPicPr>
          <p:cNvPr id="12" name="Paveikslėlis 11">
            <a:extLst>
              <a:ext uri="{FF2B5EF4-FFF2-40B4-BE49-F238E27FC236}">
                <a16:creationId xmlns:a16="http://schemas.microsoft.com/office/drawing/2014/main" id="{BCDEB7E7-1206-4714-BAE0-133C876211E5}"/>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095999" y="578936"/>
            <a:ext cx="1970988" cy="992606"/>
          </a:xfrm>
          <a:prstGeom prst="rect">
            <a:avLst/>
          </a:prstGeom>
        </p:spPr>
      </p:pic>
    </p:spTree>
    <p:extLst>
      <p:ext uri="{BB962C8B-B14F-4D97-AF65-F5344CB8AC3E}">
        <p14:creationId xmlns:p14="http://schemas.microsoft.com/office/powerpoint/2010/main" val="11144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A0CB844-FC13-49C7-AB74-8CFC40321714}"/>
              </a:ext>
            </a:extLst>
          </p:cNvPr>
          <p:cNvSpPr>
            <a:spLocks noGrp="1"/>
          </p:cNvSpPr>
          <p:nvPr>
            <p:ph type="title"/>
          </p:nvPr>
        </p:nvSpPr>
        <p:spPr>
          <a:xfrm>
            <a:off x="838200" y="114300"/>
            <a:ext cx="10515600" cy="788972"/>
          </a:xfrm>
        </p:spPr>
        <p:txBody>
          <a:bodyPr>
            <a:normAutofit/>
          </a:bodyPr>
          <a:lstStyle/>
          <a:p>
            <a:pPr algn="ctr"/>
            <a:r>
              <a:rPr lang="lt-LT" sz="3500" dirty="0">
                <a:latin typeface="Times New Roman" panose="02020603050405020304" pitchFamily="18" charset="0"/>
                <a:cs typeface="Times New Roman" panose="02020603050405020304" pitchFamily="18" charset="0"/>
              </a:rPr>
              <a:t>Vertinimo užduočių inicijavimo ir atlikimo eiga</a:t>
            </a:r>
          </a:p>
        </p:txBody>
      </p:sp>
      <p:sp>
        <p:nvSpPr>
          <p:cNvPr id="3" name="Turinio vietos rezervavimo ženklas 2">
            <a:extLst>
              <a:ext uri="{FF2B5EF4-FFF2-40B4-BE49-F238E27FC236}">
                <a16:creationId xmlns:a16="http://schemas.microsoft.com/office/drawing/2014/main" id="{AB62BFFD-885A-412B-AD57-1810BED39D4E}"/>
              </a:ext>
            </a:extLst>
          </p:cNvPr>
          <p:cNvSpPr>
            <a:spLocks noGrp="1"/>
          </p:cNvSpPr>
          <p:nvPr>
            <p:ph idx="1"/>
          </p:nvPr>
        </p:nvSpPr>
        <p:spPr>
          <a:xfrm>
            <a:off x="838200" y="1091953"/>
            <a:ext cx="10515600" cy="994300"/>
          </a:xfrm>
        </p:spPr>
        <p:txBody>
          <a:bodyPr>
            <a:normAutofit/>
          </a:bodyPr>
          <a:lstStyle/>
          <a:p>
            <a:pPr marL="0" indent="0" algn="just">
              <a:buNone/>
            </a:pPr>
            <a:r>
              <a:rPr lang="lt-LT" sz="2200" dirty="0">
                <a:latin typeface="Times New Roman" panose="02020603050405020304" pitchFamily="18" charset="0"/>
                <a:cs typeface="Times New Roman" panose="02020603050405020304" pitchFamily="18" charset="0"/>
              </a:rPr>
              <a:t>Vertinimo užduočių terminai ir funkcionalumas buvo atliktas atsižvelgiant į Topografinių planų ir inžinerinių tinklų planų derinimo tvarkos aprašo 15 punktą:</a:t>
            </a:r>
          </a:p>
          <a:p>
            <a:pPr marL="0" indent="0" algn="just">
              <a:buNone/>
            </a:pPr>
            <a:endParaRPr lang="lt-LT" sz="2200" dirty="0">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a:p>
            <a:pPr marL="0" indent="0" algn="just">
              <a:buNone/>
            </a:pPr>
            <a:endParaRPr lang="lt-LT" sz="1500" dirty="0">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a:p>
            <a:pPr marL="0" indent="0" algn="just">
              <a:buNone/>
            </a:pPr>
            <a:endParaRPr lang="lt-LT" sz="1500" dirty="0">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a:p>
            <a:pPr marL="0" indent="0" algn="just">
              <a:buNone/>
            </a:pPr>
            <a:endParaRPr lang="lt-LT" sz="1500" dirty="0">
              <a:latin typeface="Times New Roman" panose="02020603050405020304" pitchFamily="18" charset="0"/>
              <a:cs typeface="Times New Roman" panose="02020603050405020304" pitchFamily="18" charset="0"/>
            </a:endParaRPr>
          </a:p>
          <a:p>
            <a:pPr marL="0" indent="0" algn="just">
              <a:buNone/>
            </a:pPr>
            <a:endParaRPr lang="lt-LT" sz="1500" dirty="0">
              <a:effectLst/>
              <a:latin typeface="Times New Roman" panose="02020603050405020304" pitchFamily="18" charset="0"/>
              <a:cs typeface="Times New Roman" panose="02020603050405020304" pitchFamily="18" charset="0"/>
            </a:endParaRPr>
          </a:p>
        </p:txBody>
      </p:sp>
      <p:cxnSp>
        <p:nvCxnSpPr>
          <p:cNvPr id="18" name="Tiesioji jungtis 17">
            <a:extLst>
              <a:ext uri="{FF2B5EF4-FFF2-40B4-BE49-F238E27FC236}">
                <a16:creationId xmlns:a16="http://schemas.microsoft.com/office/drawing/2014/main" id="{3F8E3C59-BCC3-43C1-8ABD-BBBB4A7F3AD1}"/>
              </a:ext>
            </a:extLst>
          </p:cNvPr>
          <p:cNvCxnSpPr>
            <a:cxnSpLocks/>
            <a:stCxn id="29" idx="2"/>
          </p:cNvCxnSpPr>
          <p:nvPr/>
        </p:nvCxnSpPr>
        <p:spPr>
          <a:xfrm flipH="1">
            <a:off x="3979097" y="4104998"/>
            <a:ext cx="1" cy="715643"/>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0" name="Tiesioji jungtis 19">
            <a:extLst>
              <a:ext uri="{FF2B5EF4-FFF2-40B4-BE49-F238E27FC236}">
                <a16:creationId xmlns:a16="http://schemas.microsoft.com/office/drawing/2014/main" id="{E127D568-2E55-4A7D-BED9-1B4C58E7026D}"/>
              </a:ext>
            </a:extLst>
          </p:cNvPr>
          <p:cNvCxnSpPr>
            <a:cxnSpLocks/>
          </p:cNvCxnSpPr>
          <p:nvPr/>
        </p:nvCxnSpPr>
        <p:spPr>
          <a:xfrm>
            <a:off x="3979097" y="4820641"/>
            <a:ext cx="4059299" cy="0"/>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2" name="Tiesioji rodyklės jungtis 21">
            <a:extLst>
              <a:ext uri="{FF2B5EF4-FFF2-40B4-BE49-F238E27FC236}">
                <a16:creationId xmlns:a16="http://schemas.microsoft.com/office/drawing/2014/main" id="{CEEFA044-83C1-4947-A6EC-7A4D96C5825F}"/>
              </a:ext>
            </a:extLst>
          </p:cNvPr>
          <p:cNvCxnSpPr>
            <a:cxnSpLocks/>
            <a:endCxn id="31" idx="2"/>
          </p:cNvCxnSpPr>
          <p:nvPr/>
        </p:nvCxnSpPr>
        <p:spPr>
          <a:xfrm flipV="1">
            <a:off x="8038396" y="4104998"/>
            <a:ext cx="0" cy="715643"/>
          </a:xfrm>
          <a:prstGeom prst="straightConnector1">
            <a:avLst/>
          </a:prstGeom>
          <a:ln w="28575">
            <a:solidFill>
              <a:schemeClr val="accent4"/>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7C4ADD45-0289-4250-AF43-85192A4813D8}"/>
              </a:ext>
            </a:extLst>
          </p:cNvPr>
          <p:cNvSpPr txBox="1"/>
          <p:nvPr/>
        </p:nvSpPr>
        <p:spPr>
          <a:xfrm>
            <a:off x="4148874" y="4670631"/>
            <a:ext cx="3719744" cy="338554"/>
          </a:xfrm>
          <a:prstGeom prst="rect">
            <a:avLst/>
          </a:prstGeom>
          <a:ln>
            <a:solidFill>
              <a:srgbClr val="FFD78B"/>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lt-LT" sz="1600" dirty="0">
                <a:latin typeface="Times New Roman" panose="02020603050405020304" pitchFamily="18" charset="0"/>
                <a:cs typeface="Times New Roman" panose="02020603050405020304" pitchFamily="18" charset="0"/>
              </a:rPr>
              <a:t>Inicijuoti galima daugiau, nei vieną kartą</a:t>
            </a:r>
          </a:p>
        </p:txBody>
      </p:sp>
      <p:sp>
        <p:nvSpPr>
          <p:cNvPr id="29" name="TextBox 28">
            <a:extLst>
              <a:ext uri="{FF2B5EF4-FFF2-40B4-BE49-F238E27FC236}">
                <a16:creationId xmlns:a16="http://schemas.microsoft.com/office/drawing/2014/main" id="{FAF8D37D-DCA8-471D-8AD2-C3FF1CD31C75}"/>
              </a:ext>
            </a:extLst>
          </p:cNvPr>
          <p:cNvSpPr txBox="1"/>
          <p:nvPr/>
        </p:nvSpPr>
        <p:spPr>
          <a:xfrm>
            <a:off x="2851225" y="3181668"/>
            <a:ext cx="2255746" cy="92333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lt-LT" dirty="0">
                <a:latin typeface="Times New Roman" panose="02020603050405020304" pitchFamily="18" charset="0"/>
                <a:cs typeface="Times New Roman" panose="02020603050405020304" pitchFamily="18" charset="0"/>
              </a:rPr>
              <a:t>Savivaldybė inicijuoja vertinimo užduotis</a:t>
            </a:r>
          </a:p>
          <a:p>
            <a:pPr algn="ctr"/>
            <a:r>
              <a:rPr lang="lt-LT" b="1" dirty="0">
                <a:latin typeface="Times New Roman" panose="02020603050405020304" pitchFamily="18" charset="0"/>
                <a:cs typeface="Times New Roman" panose="02020603050405020304" pitchFamily="18" charset="0"/>
              </a:rPr>
              <a:t>2 d. d.</a:t>
            </a:r>
          </a:p>
        </p:txBody>
      </p:sp>
      <p:sp>
        <p:nvSpPr>
          <p:cNvPr id="31" name="TextBox 30">
            <a:extLst>
              <a:ext uri="{FF2B5EF4-FFF2-40B4-BE49-F238E27FC236}">
                <a16:creationId xmlns:a16="http://schemas.microsoft.com/office/drawing/2014/main" id="{FA4980F6-ABD3-4145-8A1F-025399472627}"/>
              </a:ext>
            </a:extLst>
          </p:cNvPr>
          <p:cNvSpPr txBox="1"/>
          <p:nvPr/>
        </p:nvSpPr>
        <p:spPr>
          <a:xfrm>
            <a:off x="6622813" y="3181668"/>
            <a:ext cx="2831166" cy="923330"/>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ctr"/>
            <a:r>
              <a:rPr lang="lt-LT" dirty="0">
                <a:latin typeface="Times New Roman" panose="02020603050405020304" pitchFamily="18" charset="0"/>
                <a:cs typeface="Times New Roman" panose="02020603050405020304" pitchFamily="18" charset="0"/>
              </a:rPr>
              <a:t>Inžinerinių tinklų valdytojai vertina</a:t>
            </a:r>
          </a:p>
          <a:p>
            <a:pPr algn="ctr"/>
            <a:r>
              <a:rPr lang="lt-LT" b="1" dirty="0">
                <a:latin typeface="Times New Roman" panose="02020603050405020304" pitchFamily="18" charset="0"/>
                <a:cs typeface="Times New Roman" panose="02020603050405020304" pitchFamily="18" charset="0"/>
              </a:rPr>
              <a:t>+ 5 d. d.</a:t>
            </a:r>
          </a:p>
        </p:txBody>
      </p:sp>
      <p:sp>
        <p:nvSpPr>
          <p:cNvPr id="32" name="TextBox 31">
            <a:extLst>
              <a:ext uri="{FF2B5EF4-FFF2-40B4-BE49-F238E27FC236}">
                <a16:creationId xmlns:a16="http://schemas.microsoft.com/office/drawing/2014/main" id="{2680E5B9-1D7B-4701-9ADC-930E394F4230}"/>
              </a:ext>
            </a:extLst>
          </p:cNvPr>
          <p:cNvSpPr txBox="1"/>
          <p:nvPr/>
        </p:nvSpPr>
        <p:spPr>
          <a:xfrm>
            <a:off x="4521378" y="5820370"/>
            <a:ext cx="2864887" cy="923330"/>
          </a:xfrm>
          <a:prstGeom prst="rect">
            <a:avLst/>
          </a:prstGeom>
        </p:spPr>
        <p:style>
          <a:lnRef idx="1">
            <a:schemeClr val="accent4"/>
          </a:lnRef>
          <a:fillRef idx="2">
            <a:schemeClr val="accent4"/>
          </a:fillRef>
          <a:effectRef idx="1">
            <a:schemeClr val="accent4"/>
          </a:effectRef>
          <a:fontRef idx="minor">
            <a:schemeClr val="dk1"/>
          </a:fontRef>
        </p:style>
        <p:txBody>
          <a:bodyPr wrap="none" rtlCol="0">
            <a:spAutoFit/>
          </a:bodyPr>
          <a:lstStyle/>
          <a:p>
            <a:r>
              <a:rPr lang="lt-LT" dirty="0">
                <a:latin typeface="Times New Roman" panose="02020603050405020304" pitchFamily="18" charset="0"/>
                <a:cs typeface="Times New Roman" panose="02020603050405020304" pitchFamily="18" charset="0"/>
              </a:rPr>
              <a:t>Savivaldybės galutinė išvada</a:t>
            </a:r>
          </a:p>
          <a:p>
            <a:pPr algn="ctr"/>
            <a:endParaRPr lang="lt-LT" dirty="0">
              <a:latin typeface="Times New Roman" panose="02020603050405020304" pitchFamily="18" charset="0"/>
              <a:cs typeface="Times New Roman" panose="02020603050405020304" pitchFamily="18" charset="0"/>
            </a:endParaRPr>
          </a:p>
          <a:p>
            <a:pPr algn="ctr"/>
            <a:r>
              <a:rPr lang="lt-LT" b="1" dirty="0">
                <a:latin typeface="Times New Roman" panose="02020603050405020304" pitchFamily="18" charset="0"/>
                <a:cs typeface="Times New Roman" panose="02020603050405020304" pitchFamily="18" charset="0"/>
              </a:rPr>
              <a:t>+ 3 d. d.</a:t>
            </a:r>
          </a:p>
        </p:txBody>
      </p:sp>
      <p:cxnSp>
        <p:nvCxnSpPr>
          <p:cNvPr id="35" name="Tiesioji rodyklės jungtis 34">
            <a:extLst>
              <a:ext uri="{FF2B5EF4-FFF2-40B4-BE49-F238E27FC236}">
                <a16:creationId xmlns:a16="http://schemas.microsoft.com/office/drawing/2014/main" id="{55331557-E147-4314-9D54-ADFEE55B63DC}"/>
              </a:ext>
            </a:extLst>
          </p:cNvPr>
          <p:cNvCxnSpPr>
            <a:stCxn id="31" idx="1"/>
          </p:cNvCxnSpPr>
          <p:nvPr/>
        </p:nvCxnSpPr>
        <p:spPr>
          <a:xfrm flipH="1">
            <a:off x="5106970" y="3643333"/>
            <a:ext cx="1515843" cy="0"/>
          </a:xfrm>
          <a:prstGeom prst="straightConnector1">
            <a:avLst/>
          </a:prstGeom>
          <a:ln w="28575">
            <a:tailEnd type="triangle"/>
          </a:ln>
        </p:spPr>
        <p:style>
          <a:lnRef idx="2">
            <a:schemeClr val="accent6">
              <a:shade val="50000"/>
            </a:schemeClr>
          </a:lnRef>
          <a:fillRef idx="1">
            <a:schemeClr val="accent6"/>
          </a:fillRef>
          <a:effectRef idx="0">
            <a:schemeClr val="accent6"/>
          </a:effectRef>
          <a:fontRef idx="minor">
            <a:schemeClr val="lt1"/>
          </a:fontRef>
        </p:style>
      </p:cxnSp>
      <p:sp>
        <p:nvSpPr>
          <p:cNvPr id="42" name="Rodyklė: žemyn 41">
            <a:extLst>
              <a:ext uri="{FF2B5EF4-FFF2-40B4-BE49-F238E27FC236}">
                <a16:creationId xmlns:a16="http://schemas.microsoft.com/office/drawing/2014/main" id="{566A2ADA-0696-401C-A878-03C1D56A4DE4}"/>
              </a:ext>
            </a:extLst>
          </p:cNvPr>
          <p:cNvSpPr/>
          <p:nvPr/>
        </p:nvSpPr>
        <p:spPr>
          <a:xfrm>
            <a:off x="5743853" y="5114833"/>
            <a:ext cx="420210" cy="609995"/>
          </a:xfrm>
          <a:prstGeom prst="downArrow">
            <a:avLst/>
          </a:prstGeom>
          <a:solidFill>
            <a:srgbClr val="FFD78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
        <p:nvSpPr>
          <p:cNvPr id="44" name="TextBox 43">
            <a:extLst>
              <a:ext uri="{FF2B5EF4-FFF2-40B4-BE49-F238E27FC236}">
                <a16:creationId xmlns:a16="http://schemas.microsoft.com/office/drawing/2014/main" id="{2628BA16-EA29-48F3-AD71-9D5FAA565EA0}"/>
              </a:ext>
            </a:extLst>
          </p:cNvPr>
          <p:cNvSpPr txBox="1"/>
          <p:nvPr/>
        </p:nvSpPr>
        <p:spPr>
          <a:xfrm>
            <a:off x="4026023" y="2086253"/>
            <a:ext cx="3719744" cy="338554"/>
          </a:xfrm>
          <a:prstGeom prst="rect">
            <a:avLst/>
          </a:prstGeom>
          <a:ln>
            <a:solidFill>
              <a:srgbClr val="FFD78B"/>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lang="lt-LT" sz="1600" dirty="0">
                <a:latin typeface="Times New Roman" panose="02020603050405020304" pitchFamily="18" charset="0"/>
                <a:cs typeface="Times New Roman" panose="02020603050405020304" pitchFamily="18" charset="0"/>
              </a:rPr>
              <a:t>Plano derinimo terminas 10 d. d. Iš jų:</a:t>
            </a:r>
          </a:p>
        </p:txBody>
      </p:sp>
      <p:sp>
        <p:nvSpPr>
          <p:cNvPr id="45" name="Rodyklė: žemyn 44">
            <a:extLst>
              <a:ext uri="{FF2B5EF4-FFF2-40B4-BE49-F238E27FC236}">
                <a16:creationId xmlns:a16="http://schemas.microsoft.com/office/drawing/2014/main" id="{20704EEE-FCA6-4149-907B-B69FC2B230FB}"/>
              </a:ext>
            </a:extLst>
          </p:cNvPr>
          <p:cNvSpPr/>
          <p:nvPr/>
        </p:nvSpPr>
        <p:spPr>
          <a:xfrm>
            <a:off x="5743853" y="2497508"/>
            <a:ext cx="420210" cy="609995"/>
          </a:xfrm>
          <a:prstGeom prst="downArrow">
            <a:avLst/>
          </a:prstGeom>
          <a:solidFill>
            <a:srgbClr val="FFD78B"/>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t-LT"/>
          </a:p>
        </p:txBody>
      </p:sp>
    </p:spTree>
    <p:extLst>
      <p:ext uri="{BB962C8B-B14F-4D97-AF65-F5344CB8AC3E}">
        <p14:creationId xmlns:p14="http://schemas.microsoft.com/office/powerpoint/2010/main" val="34973289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9A0CB844-FC13-49C7-AB74-8CFC40321714}"/>
              </a:ext>
            </a:extLst>
          </p:cNvPr>
          <p:cNvSpPr>
            <a:spLocks noGrp="1"/>
          </p:cNvSpPr>
          <p:nvPr>
            <p:ph type="title"/>
          </p:nvPr>
        </p:nvSpPr>
        <p:spPr>
          <a:xfrm>
            <a:off x="838200" y="114300"/>
            <a:ext cx="10515600" cy="788972"/>
          </a:xfrm>
        </p:spPr>
        <p:txBody>
          <a:bodyPr>
            <a:normAutofit/>
          </a:bodyPr>
          <a:lstStyle/>
          <a:p>
            <a:pPr algn="ctr"/>
            <a:r>
              <a:rPr lang="lt-LT" sz="3500" dirty="0">
                <a:latin typeface="Times New Roman" panose="02020603050405020304" pitchFamily="18" charset="0"/>
                <a:cs typeface="Times New Roman" panose="02020603050405020304" pitchFamily="18" charset="0"/>
              </a:rPr>
              <a:t>Svarbi informacija</a:t>
            </a:r>
          </a:p>
        </p:txBody>
      </p:sp>
      <p:sp>
        <p:nvSpPr>
          <p:cNvPr id="3" name="Turinio vietos rezervavimo ženklas 2">
            <a:extLst>
              <a:ext uri="{FF2B5EF4-FFF2-40B4-BE49-F238E27FC236}">
                <a16:creationId xmlns:a16="http://schemas.microsoft.com/office/drawing/2014/main" id="{AB62BFFD-885A-412B-AD57-1810BED39D4E}"/>
              </a:ext>
            </a:extLst>
          </p:cNvPr>
          <p:cNvSpPr>
            <a:spLocks noGrp="1"/>
          </p:cNvSpPr>
          <p:nvPr>
            <p:ph idx="1"/>
          </p:nvPr>
        </p:nvSpPr>
        <p:spPr>
          <a:xfrm>
            <a:off x="838200" y="1091952"/>
            <a:ext cx="10515600" cy="5521911"/>
          </a:xfrm>
        </p:spPr>
        <p:txBody>
          <a:bodyPr>
            <a:normAutofit/>
          </a:bodyPr>
          <a:lstStyle/>
          <a:p>
            <a:pPr algn="just"/>
            <a:r>
              <a:rPr lang="lt-LT" sz="2400" dirty="0">
                <a:latin typeface="Times New Roman" panose="02020603050405020304" pitchFamily="18" charset="0"/>
                <a:cs typeface="Times New Roman" panose="02020603050405020304" pitchFamily="18" charset="0"/>
              </a:rPr>
              <a:t>Vertinimo inicijavimas nėra privalomas. Tai tik pagalbinė priemonė, skirta savivaldybės derintojams pasitikslinti ir pasikonsultuoti su inžinerinių tinklų valdytojais dėl derinimui pateiktų planų korektiškumo.</a:t>
            </a:r>
          </a:p>
          <a:p>
            <a:pPr algn="just"/>
            <a:r>
              <a:rPr lang="lt-LT" sz="2400" dirty="0">
                <a:latin typeface="Times New Roman" panose="02020603050405020304" pitchFamily="18" charset="0"/>
                <a:cs typeface="Times New Roman" panose="02020603050405020304" pitchFamily="18" charset="0"/>
              </a:rPr>
              <a:t>Atmetant planą, galima remtis inžinerinių tinklų valdytojų pateiktomis pastabomis, tačiau </a:t>
            </a:r>
            <a:r>
              <a:rPr lang="lt-LT" sz="2400" b="1" dirty="0">
                <a:solidFill>
                  <a:srgbClr val="C00000"/>
                </a:solidFill>
                <a:latin typeface="Times New Roman" panose="02020603050405020304" pitchFamily="18" charset="0"/>
                <a:cs typeface="Times New Roman" panose="02020603050405020304" pitchFamily="18" charset="0"/>
              </a:rPr>
              <a:t>galutinį sprendimą priima savivaldybės derintojas</a:t>
            </a:r>
            <a:r>
              <a:rPr lang="lt-LT" sz="2400" dirty="0">
                <a:latin typeface="Times New Roman" panose="02020603050405020304" pitchFamily="18" charset="0"/>
                <a:cs typeface="Times New Roman" panose="02020603050405020304" pitchFamily="18" charset="0"/>
              </a:rPr>
              <a:t>.</a:t>
            </a:r>
          </a:p>
          <a:p>
            <a:pPr algn="just"/>
            <a:r>
              <a:rPr lang="lt-LT" sz="2400" dirty="0">
                <a:latin typeface="Times New Roman" panose="02020603050405020304" pitchFamily="18" charset="0"/>
                <a:cs typeface="Times New Roman" panose="02020603050405020304" pitchFamily="18" charset="0"/>
              </a:rPr>
              <a:t>Kiekviena atmetimo pastaba turi būti paremta GKTR punktais.</a:t>
            </a:r>
          </a:p>
          <a:p>
            <a:pPr algn="just"/>
            <a:r>
              <a:rPr lang="lt-LT" sz="2400" dirty="0">
                <a:latin typeface="Times New Roman" panose="02020603050405020304" pitchFamily="18" charset="0"/>
                <a:cs typeface="Times New Roman" panose="02020603050405020304" pitchFamily="18" charset="0"/>
              </a:rPr>
              <a:t>Savivaldybės derintojas gali ir anksčiau laiko priimti sprendimą dėl derinamo plano, net ir nesulaukęs vertinimo pastabų iš inžinerinių tinklų valdytojų.</a:t>
            </a:r>
          </a:p>
        </p:txBody>
      </p:sp>
    </p:spTree>
    <p:extLst>
      <p:ext uri="{BB962C8B-B14F-4D97-AF65-F5344CB8AC3E}">
        <p14:creationId xmlns:p14="http://schemas.microsoft.com/office/powerpoint/2010/main" val="253361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Turinio vietos rezervavimo ženklas 21">
            <a:extLst>
              <a:ext uri="{FF2B5EF4-FFF2-40B4-BE49-F238E27FC236}">
                <a16:creationId xmlns:a16="http://schemas.microsoft.com/office/drawing/2014/main" id="{2AF6C796-378C-4C95-BA9F-6106E2A524B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 y="404896"/>
            <a:ext cx="9514579" cy="6381341"/>
          </a:xfrm>
        </p:spPr>
      </p:pic>
      <p:sp>
        <p:nvSpPr>
          <p:cNvPr id="2" name="Pavadinimas 1">
            <a:extLst>
              <a:ext uri="{FF2B5EF4-FFF2-40B4-BE49-F238E27FC236}">
                <a16:creationId xmlns:a16="http://schemas.microsoft.com/office/drawing/2014/main" id="{B1DA252A-F524-488E-9826-306FC68197E4}"/>
              </a:ext>
            </a:extLst>
          </p:cNvPr>
          <p:cNvSpPr>
            <a:spLocks noGrp="1"/>
          </p:cNvSpPr>
          <p:nvPr>
            <p:ph type="title"/>
          </p:nvPr>
        </p:nvSpPr>
        <p:spPr>
          <a:xfrm>
            <a:off x="-1" y="36306"/>
            <a:ext cx="7322599" cy="369332"/>
          </a:xfrm>
        </p:spPr>
        <p:txBody>
          <a:bodyPr>
            <a:noAutofit/>
          </a:bodyPr>
          <a:lstStyle/>
          <a:p>
            <a:pPr algn="ctr"/>
            <a:r>
              <a:rPr lang="lt-LT" sz="3000" dirty="0">
                <a:latin typeface="Times New Roman" panose="02020603050405020304" pitchFamily="18" charset="0"/>
                <a:cs typeface="Times New Roman" panose="02020603050405020304" pitchFamily="18" charset="0"/>
              </a:rPr>
              <a:t>Planų vertinimo užduočių gavimo nustatymai</a:t>
            </a:r>
          </a:p>
        </p:txBody>
      </p:sp>
      <p:sp>
        <p:nvSpPr>
          <p:cNvPr id="16" name="TextBox 15">
            <a:extLst>
              <a:ext uri="{FF2B5EF4-FFF2-40B4-BE49-F238E27FC236}">
                <a16:creationId xmlns:a16="http://schemas.microsoft.com/office/drawing/2014/main" id="{0779296C-4478-4019-86AD-8117589D659B}"/>
              </a:ext>
            </a:extLst>
          </p:cNvPr>
          <p:cNvSpPr txBox="1"/>
          <p:nvPr/>
        </p:nvSpPr>
        <p:spPr>
          <a:xfrm>
            <a:off x="7571300" y="333136"/>
            <a:ext cx="4620700" cy="5940088"/>
          </a:xfrm>
          <a:prstGeom prst="rect">
            <a:avLst/>
          </a:prstGeom>
          <a:solidFill>
            <a:schemeClr val="bg1"/>
          </a:solidFill>
        </p:spPr>
        <p:txBody>
          <a:bodyPr wrap="square" rtlCol="0">
            <a:spAutoFit/>
          </a:bodyPr>
          <a:lstStyle/>
          <a:p>
            <a:pPr marL="285750" indent="-285750" algn="jus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rPr>
              <a:t>ED tvarkytojų administravimo skiltyje (1) įeinama į organizacijos administravimo puslapį (2).</a:t>
            </a:r>
          </a:p>
          <a:p>
            <a:pPr marL="285750" indent="-285750" algn="jus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rPr>
              <a:t>Jeigu reikia nustatymus pakeisti ne visoje organizacijoje, o tik grupėje, pasirenkama reikiama grupė (3).</a:t>
            </a:r>
          </a:p>
          <a:p>
            <a:pPr marL="285750" indent="-285750" algn="just">
              <a:buFont typeface="Arial" panose="020B0604020202020204" pitchFamily="34" charset="0"/>
              <a:buChar char="•"/>
            </a:pPr>
            <a:r>
              <a:rPr lang="lt-LT" sz="2200" dirty="0">
                <a:latin typeface="Times New Roman" panose="02020603050405020304" pitchFamily="18" charset="0"/>
                <a:cs typeface="Times New Roman" panose="02020603050405020304" pitchFamily="18" charset="0"/>
              </a:rPr>
              <a:t>TIIIS1 skiltyje (4) uždedamos varnelės prie tų planų tipų, kurių vertinimo užduotis norima gauti (5).</a:t>
            </a:r>
          </a:p>
          <a:p>
            <a:pPr marL="285750" indent="-285750" algn="just">
              <a:buFont typeface="Arial" panose="020B0604020202020204" pitchFamily="34" charset="0"/>
              <a:buChar char="•"/>
            </a:pPr>
            <a:endParaRPr lang="lt-LT" sz="2200" dirty="0">
              <a:latin typeface="Times New Roman" panose="02020603050405020304" pitchFamily="18" charset="0"/>
              <a:cs typeface="Times New Roman" panose="02020603050405020304" pitchFamily="18" charset="0"/>
            </a:endParaRPr>
          </a:p>
          <a:p>
            <a:pPr algn="just"/>
            <a:r>
              <a:rPr lang="lt-LT" sz="2000" b="1" dirty="0">
                <a:solidFill>
                  <a:srgbClr val="C00000"/>
                </a:solidFill>
                <a:latin typeface="Times New Roman" panose="02020603050405020304" pitchFamily="18" charset="0"/>
                <a:cs typeface="Times New Roman" panose="02020603050405020304" pitchFamily="18" charset="0"/>
              </a:rPr>
              <a:t>Pastaba. </a:t>
            </a:r>
            <a:r>
              <a:rPr lang="lt-LT" sz="2000" dirty="0">
                <a:latin typeface="Times New Roman" panose="02020603050405020304" pitchFamily="18" charset="0"/>
                <a:cs typeface="Times New Roman" panose="02020603050405020304" pitchFamily="18" charset="0"/>
              </a:rPr>
              <a:t>Pasižymėjus varneles, organizacija nebūtinai gaus vertinimo užduotis. </a:t>
            </a:r>
            <a:r>
              <a:rPr lang="lt-LT" sz="2000" b="1" dirty="0">
                <a:solidFill>
                  <a:srgbClr val="C00000"/>
                </a:solidFill>
                <a:latin typeface="Times New Roman" panose="02020603050405020304" pitchFamily="18" charset="0"/>
                <a:cs typeface="Times New Roman" panose="02020603050405020304" pitchFamily="18" charset="0"/>
              </a:rPr>
              <a:t>Užduočių inicijavimą atlieka savivaldybės derintojai </a:t>
            </a:r>
            <a:r>
              <a:rPr lang="lt-LT" sz="2000" dirty="0">
                <a:latin typeface="Times New Roman" panose="02020603050405020304" pitchFamily="18" charset="0"/>
                <a:cs typeface="Times New Roman" panose="02020603050405020304" pitchFamily="18" charset="0"/>
              </a:rPr>
              <a:t>ir tik jie nusprendžia kokioms inžinerinius tinklus valdančioms įmonėms siųsti vertinimo užduotis</a:t>
            </a:r>
            <a:r>
              <a:rPr lang="lt-LT" sz="2000" b="1" dirty="0">
                <a:solidFill>
                  <a:srgbClr val="FF0000"/>
                </a:solidFill>
                <a:latin typeface="Times New Roman" panose="02020603050405020304" pitchFamily="18" charset="0"/>
                <a:cs typeface="Times New Roman" panose="02020603050405020304" pitchFamily="18" charset="0"/>
              </a:rPr>
              <a:t> </a:t>
            </a:r>
            <a:r>
              <a:rPr lang="lt-LT" sz="2000" dirty="0">
                <a:latin typeface="Times New Roman" panose="02020603050405020304" pitchFamily="18" charset="0"/>
                <a:cs typeface="Times New Roman" panose="02020603050405020304" pitchFamily="18" charset="0"/>
              </a:rPr>
              <a:t>– vertintojai parenkami iš sąrašo, pagal poreikį.</a:t>
            </a:r>
          </a:p>
        </p:txBody>
      </p:sp>
    </p:spTree>
    <p:extLst>
      <p:ext uri="{BB962C8B-B14F-4D97-AF65-F5344CB8AC3E}">
        <p14:creationId xmlns:p14="http://schemas.microsoft.com/office/powerpoint/2010/main" val="1211787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736599" y="1253331"/>
            <a:ext cx="10515600" cy="4351338"/>
          </a:xfrm>
        </p:spPr>
        <p:txBody>
          <a:bodyP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lt-LT" sz="3600" dirty="0">
              <a:solidFill>
                <a:prstClr val="black"/>
              </a:solidFill>
              <a:latin typeface="Times New Roman" panose="02020603050405020304" pitchFamily="18" charset="0"/>
              <a:ea typeface="Calibri" panose="020F0502020204030204" pitchFamily="34"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lt-LT" sz="5000" b="0" i="0" u="none" strike="noStrike" kern="1200" cap="none" spc="0" normalizeH="0" baseline="0" noProof="0" dirty="0">
                <a:ln>
                  <a:noFill/>
                </a:ln>
                <a:solidFill>
                  <a:prstClr val="black"/>
                </a:solidFill>
                <a:effectLst/>
                <a:uLnTx/>
                <a:uFillTx/>
                <a:latin typeface="Times New Roman" panose="02020603050405020304" pitchFamily="18" charset="0"/>
                <a:ea typeface="Calibri" panose="020F0502020204030204" pitchFamily="34" charset="0"/>
                <a:cs typeface="+mn-cs"/>
              </a:rPr>
              <a:t>KLAUSIMAI</a:t>
            </a:r>
            <a:endParaRPr kumimoji="0" lang="lt-LT" sz="50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mn-cs"/>
            </a:endParaRPr>
          </a:p>
          <a:p>
            <a:pPr marL="0" indent="0" algn="just">
              <a:buNone/>
            </a:pPr>
            <a:endParaRPr lang="lt-LT"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6248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5882674" y="125428"/>
            <a:ext cx="6182079" cy="1126323"/>
          </a:xfrm>
        </p:spPr>
        <p:txBody>
          <a:bodyPr>
            <a:noAutofit/>
          </a:bodyPr>
          <a:lstStyle/>
          <a:p>
            <a:r>
              <a:rPr lang="lt-LT" sz="2000" b="1" dirty="0">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rPr>
              <a:t>Kada skiriamos vertinimo užduotys?</a:t>
            </a:r>
            <a:br>
              <a:rPr lang="lt-LT" sz="2000" dirty="0">
                <a:solidFill>
                  <a:srgbClr val="C00000"/>
                </a:solidFill>
                <a:effectLst/>
                <a:latin typeface="Calibri" panose="020F0502020204030204" pitchFamily="34" charset="0"/>
                <a:ea typeface="Calibri" panose="020F0502020204030204" pitchFamily="34" charset="0"/>
              </a:rPr>
            </a:br>
            <a:r>
              <a:rPr lang="en-US" sz="2000" dirty="0">
                <a:solidFill>
                  <a:srgbClr val="C00000"/>
                </a:solidFill>
                <a:effectLst/>
                <a:latin typeface="Calibri" panose="020F0502020204030204" pitchFamily="34" charset="0"/>
                <a:ea typeface="Calibri" panose="020F0502020204030204" pitchFamily="34" charset="0"/>
              </a:rPr>
              <a:t> </a:t>
            </a:r>
            <a:br>
              <a:rPr lang="lt-LT" sz="2000" dirty="0">
                <a:solidFill>
                  <a:srgbClr val="C00000"/>
                </a:solidFill>
                <a:effectLst/>
                <a:latin typeface="Calibri" panose="020F0502020204030204" pitchFamily="34" charset="0"/>
                <a:ea typeface="Calibri" panose="020F0502020204030204" pitchFamily="34" charset="0"/>
              </a:rPr>
            </a:br>
            <a:endParaRPr lang="lt-LT" sz="2000" dirty="0">
              <a:solidFill>
                <a:srgbClr val="C00000"/>
              </a:solidFill>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5882674" y="1447060"/>
            <a:ext cx="6182079" cy="1722268"/>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Vertinimo užduotis skirti gali savivaldybės derintojai, kai gaunama užduotis „Priimti ED“. Priklausomai nuo situacijos ir poreikio, derintojas gali inicijuoti, arba neinicijuoti planų vertinimo užduočių.</a:t>
            </a:r>
          </a:p>
        </p:txBody>
      </p:sp>
      <p:pic>
        <p:nvPicPr>
          <p:cNvPr id="7" name="Paveikslėlis 6">
            <a:extLst>
              <a:ext uri="{FF2B5EF4-FFF2-40B4-BE49-F238E27FC236}">
                <a16:creationId xmlns:a16="http://schemas.microsoft.com/office/drawing/2014/main" id="{5EA76D0F-7199-4DDF-8F73-256B159F6A6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71663"/>
            <a:ext cx="5584054" cy="6714673"/>
          </a:xfrm>
          <a:prstGeom prst="rect">
            <a:avLst/>
          </a:prstGeom>
        </p:spPr>
      </p:pic>
      <p:pic>
        <p:nvPicPr>
          <p:cNvPr id="9" name="Paveikslėlis 8">
            <a:extLst>
              <a:ext uri="{FF2B5EF4-FFF2-40B4-BE49-F238E27FC236}">
                <a16:creationId xmlns:a16="http://schemas.microsoft.com/office/drawing/2014/main" id="{D101EA18-563B-4FB4-B20F-0D0225DE690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82674" y="3428999"/>
            <a:ext cx="6096000" cy="1525879"/>
          </a:xfrm>
          <a:prstGeom prst="rect">
            <a:avLst/>
          </a:prstGeom>
        </p:spPr>
      </p:pic>
    </p:spTree>
    <p:extLst>
      <p:ext uri="{BB962C8B-B14F-4D97-AF65-F5344CB8AC3E}">
        <p14:creationId xmlns:p14="http://schemas.microsoft.com/office/powerpoint/2010/main" val="28354686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38199" y="365126"/>
            <a:ext cx="10793963" cy="1854291"/>
          </a:xfrm>
        </p:spPr>
        <p:txBody>
          <a:bodyPr>
            <a:noAutofit/>
          </a:bodyPr>
          <a:lstStyle/>
          <a:p>
            <a:r>
              <a:rPr lang="lt-LT" sz="2000" b="1" dirty="0">
                <a:effectLst/>
                <a:latin typeface="Times New Roman" panose="02020603050405020304" pitchFamily="18" charset="0"/>
                <a:ea typeface="Calibri" panose="020F0502020204030204" pitchFamily="34" charset="0"/>
              </a:rPr>
              <a:t>Klausimas: </a:t>
            </a:r>
            <a:r>
              <a:rPr lang="lt-LT" sz="2000" dirty="0">
                <a:effectLst/>
                <a:latin typeface="Times New Roman" panose="02020603050405020304" pitchFamily="18" charset="0"/>
                <a:ea typeface="Calibri" panose="020F0502020204030204" pitchFamily="34" charset="0"/>
              </a:rPr>
              <a:t>Ar gali inžinerinių tinklų savininkas teikti neigiamą išvadą remdamasis tuo, kad požeminiai inžineriniai tinklai pateikti ne inžineriniame plane. Manau, kad tikrinti turėtų savo tinklus neatsižvelgiant kokia forma jie pateikti.</a:t>
            </a:r>
            <a:br>
              <a:rPr lang="lt-LT" sz="2000" dirty="0">
                <a:solidFill>
                  <a:srgbClr val="C00000"/>
                </a:solidFill>
                <a:effectLst/>
                <a:latin typeface="Calibri" panose="020F0502020204030204" pitchFamily="34" charset="0"/>
                <a:ea typeface="Calibri" panose="020F0502020204030204" pitchFamily="34" charset="0"/>
              </a:rPr>
            </a:br>
            <a:r>
              <a:rPr lang="en-US" sz="2000" dirty="0">
                <a:solidFill>
                  <a:srgbClr val="C00000"/>
                </a:solidFill>
                <a:effectLst/>
                <a:latin typeface="Calibri" panose="020F0502020204030204" pitchFamily="34" charset="0"/>
                <a:ea typeface="Calibri" panose="020F0502020204030204" pitchFamily="34" charset="0"/>
              </a:rPr>
              <a:t> </a:t>
            </a:r>
            <a:br>
              <a:rPr lang="lt-LT" sz="2000" dirty="0">
                <a:solidFill>
                  <a:srgbClr val="C00000"/>
                </a:solidFill>
                <a:effectLst/>
                <a:latin typeface="Calibri" panose="020F0502020204030204" pitchFamily="34" charset="0"/>
                <a:ea typeface="Calibri" panose="020F0502020204030204" pitchFamily="34" charset="0"/>
              </a:rPr>
            </a:br>
            <a:endParaRPr lang="lt-LT" sz="2000" dirty="0">
              <a:solidFill>
                <a:srgbClr val="C00000"/>
              </a:solidFill>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838198" y="2219417"/>
            <a:ext cx="10793963" cy="3063875"/>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a:t>
            </a:r>
            <a:r>
              <a:rPr lang="lt-LT" sz="2000" dirty="0">
                <a:latin typeface="Times New Roman" panose="02020603050405020304" pitchFamily="18" charset="0"/>
                <a:cs typeface="Times New Roman" panose="02020603050405020304" pitchFamily="18" charset="0"/>
              </a:rPr>
              <a:t> Inžinerinių tinklų valdytojas gali pateikti bet kokias pastabas, susijusias su pateiktu derinimui planu. Inžinerinių tinklų valdytojų vertinimo pastabos matomos vertinimo užduotį inicijavusiam EDT (savivaldybei). Galutinį sprendimą priima savivaldybės derintojas, kuris ir nusprendžia, ar reikia atmesti planą ar ne (remiantis GKTR).</a:t>
            </a:r>
          </a:p>
        </p:txBody>
      </p:sp>
    </p:spTree>
    <p:extLst>
      <p:ext uri="{BB962C8B-B14F-4D97-AF65-F5344CB8AC3E}">
        <p14:creationId xmlns:p14="http://schemas.microsoft.com/office/powerpoint/2010/main" val="351975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02689" y="89917"/>
            <a:ext cx="10793963" cy="3416761"/>
          </a:xfrm>
        </p:spPr>
        <p:txBody>
          <a:bodyPr>
            <a:noAutofit/>
          </a:bodyPr>
          <a:lstStyle/>
          <a:p>
            <a:pPr algn="just"/>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rPr>
              <a:t>Suprantu, kad techniškai viskas padaryta pagal punktą, tačiau yra buvę perderintų planų, kai inžinerinius tinklus valdančios įmonės nurodė geodezininkams papildyti suderintus topografinius planus, o derinimo procedūrą kartoti iš naujo. Daug kalbėta dėl vienų ar kitų procedūrų, tačiau procedūrų tvarka </a:t>
            </a:r>
            <a:r>
              <a:rPr lang="lt-LT" sz="2000" dirty="0">
                <a:solidFill>
                  <a:srgbClr val="000000"/>
                </a:solidFill>
                <a:latin typeface="Times New Roman" panose="02020603050405020304" pitchFamily="18" charset="0"/>
                <a:ea typeface="Calibri" panose="020F0502020204030204" pitchFamily="34" charset="0"/>
              </a:rPr>
              <a:t>y</a:t>
            </a:r>
            <a:r>
              <a:rPr lang="lt-LT" sz="2000" dirty="0">
                <a:solidFill>
                  <a:srgbClr val="000000"/>
                </a:solidFill>
                <a:effectLst/>
                <a:latin typeface="Times New Roman" panose="02020603050405020304" pitchFamily="18" charset="0"/>
                <a:ea typeface="Calibri" panose="020F0502020204030204" pitchFamily="34" charset="0"/>
              </a:rPr>
              <a:t>dinga. </a:t>
            </a:r>
            <a:br>
              <a:rPr lang="lt-LT" sz="2000" dirty="0">
                <a:solidFill>
                  <a:srgbClr val="000000"/>
                </a:solidFill>
                <a:effectLst/>
                <a:latin typeface="Times New Roman" panose="02020603050405020304" pitchFamily="18" charset="0"/>
                <a:ea typeface="Calibri" panose="020F0502020204030204" pitchFamily="34" charset="0"/>
              </a:rPr>
            </a:br>
            <a:r>
              <a:rPr lang="lt-LT" sz="2000" dirty="0">
                <a:solidFill>
                  <a:srgbClr val="000000"/>
                </a:solidFill>
                <a:effectLst/>
                <a:latin typeface="Times New Roman" panose="02020603050405020304" pitchFamily="18" charset="0"/>
                <a:ea typeface="Calibri" panose="020F0502020204030204" pitchFamily="34" charset="0"/>
              </a:rPr>
              <a:t>Kodėl </a:t>
            </a:r>
            <a:r>
              <a:rPr lang="lt-LT" sz="2000" dirty="0">
                <a:solidFill>
                  <a:srgbClr val="000000"/>
                </a:solidFill>
                <a:latin typeface="Times New Roman" panose="02020603050405020304" pitchFamily="18" charset="0"/>
                <a:ea typeface="Calibri" panose="020F0502020204030204" pitchFamily="34" charset="0"/>
              </a:rPr>
              <a:t>inžinerinius tinklus valdančios </a:t>
            </a:r>
            <a:r>
              <a:rPr lang="lt-LT" sz="2000" dirty="0">
                <a:solidFill>
                  <a:srgbClr val="000000"/>
                </a:solidFill>
                <a:effectLst/>
                <a:latin typeface="Times New Roman" panose="02020603050405020304" pitchFamily="18" charset="0"/>
                <a:ea typeface="Calibri" panose="020F0502020204030204" pitchFamily="34" charset="0"/>
              </a:rPr>
              <a:t>įmonės gauna tik suderintus planus? Galėtų gauti iš karto kai jie pateikiami derinimui, o jos ar teiks pastabas ar ne, pačios turi nuspręsti. Nelabai logiška kai ateina pastabos su trūkumais jau suderintiems planams, o derinimo procedūrą tenka pakartoti.</a:t>
            </a:r>
            <a:br>
              <a:rPr lang="lt-LT" sz="2000" dirty="0">
                <a:solidFill>
                  <a:srgbClr val="000000"/>
                </a:solidFill>
                <a:effectLst/>
                <a:latin typeface="Times New Roman" panose="02020603050405020304" pitchFamily="18" charset="0"/>
                <a:ea typeface="Calibri" panose="020F0502020204030204" pitchFamily="34" charset="0"/>
              </a:rPr>
            </a:br>
            <a:r>
              <a:rPr lang="lt-LT" sz="2000" dirty="0">
                <a:solidFill>
                  <a:srgbClr val="000000"/>
                </a:solidFill>
                <a:effectLst/>
                <a:latin typeface="Times New Roman" panose="02020603050405020304" pitchFamily="18" charset="0"/>
                <a:ea typeface="Calibri" panose="020F0502020204030204" pitchFamily="34" charset="0"/>
              </a:rPr>
              <a:t>Dėl kokių nors priežasčių nespėjus inicijuoti vertinimo prarandama galimybė pasikonsultuoti. </a:t>
            </a:r>
            <a:br>
              <a:rPr lang="lt-LT" sz="2000" dirty="0">
                <a:solidFill>
                  <a:srgbClr val="000000"/>
                </a:solidFill>
                <a:effectLst/>
                <a:latin typeface="Times New Roman" panose="02020603050405020304" pitchFamily="18"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699018" y="3852909"/>
            <a:ext cx="10793963" cy="2639964"/>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Savivaldybės derintojas gali sukurti vertinimo užduotį inžinerinių tinklų (toliau – IT) valdytojams. Tai nėra privaloma, kaip būdavo anksčiau el. TOPD paslaugoje. Savivaldybės derintojas </a:t>
            </a:r>
            <a:r>
              <a:rPr lang="lt-LT" sz="2000" b="1" dirty="0">
                <a:latin typeface="Times New Roman" panose="02020603050405020304" pitchFamily="18" charset="0"/>
                <a:cs typeface="Times New Roman" panose="02020603050405020304" pitchFamily="18" charset="0"/>
              </a:rPr>
              <a:t>gali visai neinicijuoti </a:t>
            </a:r>
            <a:r>
              <a:rPr lang="lt-LT" sz="2000" dirty="0">
                <a:latin typeface="Times New Roman" panose="02020603050405020304" pitchFamily="18" charset="0"/>
                <a:cs typeface="Times New Roman" panose="02020603050405020304" pitchFamily="18" charset="0"/>
              </a:rPr>
              <a:t>vertinimo užduočių IT valdytojams. Viskas priklauso nuo savivaldybės derintojo priimamo sprendimo. Jeigu nusprendžiama, kad nereikia konsultacijų su IT valdytojais, tokiu atveju, savivaldybės derintojas priima galutinį sprendimą pats ir IT valdytojai gauna susipažinimo užduotį.</a:t>
            </a:r>
            <a:endParaRPr lang="lt-L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92297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13B8C6C4-7196-41C8-B3B7-79515D3C33CB}"/>
              </a:ext>
            </a:extLst>
          </p:cNvPr>
          <p:cNvSpPr>
            <a:spLocks noGrp="1"/>
          </p:cNvSpPr>
          <p:nvPr>
            <p:ph type="title"/>
          </p:nvPr>
        </p:nvSpPr>
        <p:spPr>
          <a:xfrm>
            <a:off x="802689" y="89918"/>
            <a:ext cx="10793963" cy="1934192"/>
          </a:xfrm>
        </p:spPr>
        <p:txBody>
          <a:bodyPr>
            <a:noAutofit/>
          </a:bodyPr>
          <a:lstStyle/>
          <a:p>
            <a:r>
              <a:rPr lang="lt-LT" sz="2000" b="1" dirty="0">
                <a:solidFill>
                  <a:srgbClr val="000000"/>
                </a:solidFill>
                <a:effectLst/>
                <a:latin typeface="Times New Roman" panose="02020603050405020304" pitchFamily="18" charset="0"/>
                <a:ea typeface="Calibri" panose="020F0502020204030204" pitchFamily="34" charset="0"/>
              </a:rPr>
              <a:t>Klausimas: </a:t>
            </a:r>
            <a:r>
              <a:rPr lang="lt-LT" sz="2000" dirty="0">
                <a:solidFill>
                  <a:srgbClr val="000000"/>
                </a:solidFill>
                <a:effectLst/>
                <a:latin typeface="Times New Roman" panose="02020603050405020304" pitchFamily="18" charset="0"/>
                <a:ea typeface="Calibri" panose="020F0502020204030204" pitchFamily="34" charset="0"/>
              </a:rPr>
              <a:t>Kokie veiksmai vyksta, kai pateikia inžinerinius tinklus valdančios įmonės neigiamą išvadą? Savivaldybės vis tiek priima savo sprendimą, bet nebūtinai atsižvelgia į vertinimus? Kokią tuomet vertinimai teikia naudą?</a:t>
            </a:r>
            <a:br>
              <a:rPr lang="lt-LT" sz="2000" dirty="0">
                <a:solidFill>
                  <a:srgbClr val="000000"/>
                </a:solidFill>
                <a:effectLst/>
                <a:latin typeface="Times New Roman" panose="02020603050405020304" pitchFamily="18" charset="0"/>
                <a:ea typeface="Calibri" panose="020F0502020204030204" pitchFamily="34" charset="0"/>
              </a:rPr>
            </a:br>
            <a:br>
              <a:rPr lang="lt-LT" sz="2000" dirty="0">
                <a:solidFill>
                  <a:srgbClr val="000000"/>
                </a:solidFill>
                <a:effectLst/>
                <a:latin typeface="Times New Roman" panose="02020603050405020304" pitchFamily="18" charset="0"/>
                <a:ea typeface="Calibri" panose="020F0502020204030204" pitchFamily="34" charset="0"/>
              </a:rPr>
            </a:br>
            <a:endParaRPr lang="lt-LT" sz="2000" dirty="0">
              <a:latin typeface="Times New Roman" panose="02020603050405020304" pitchFamily="18" charset="0"/>
              <a:cs typeface="Times New Roman" panose="02020603050405020304" pitchFamily="18" charset="0"/>
            </a:endParaRPr>
          </a:p>
        </p:txBody>
      </p:sp>
      <p:sp>
        <p:nvSpPr>
          <p:cNvPr id="3" name="Turinio vietos rezervavimo ženklas 2">
            <a:extLst>
              <a:ext uri="{FF2B5EF4-FFF2-40B4-BE49-F238E27FC236}">
                <a16:creationId xmlns:a16="http://schemas.microsoft.com/office/drawing/2014/main" id="{2884ACCD-2CA7-474D-B66B-76576B4E2C24}"/>
              </a:ext>
            </a:extLst>
          </p:cNvPr>
          <p:cNvSpPr>
            <a:spLocks noGrp="1"/>
          </p:cNvSpPr>
          <p:nvPr>
            <p:ph idx="1"/>
          </p:nvPr>
        </p:nvSpPr>
        <p:spPr>
          <a:xfrm>
            <a:off x="699018" y="1917575"/>
            <a:ext cx="10793963" cy="3296913"/>
          </a:xfrm>
        </p:spPr>
        <p:txBody>
          <a:bodyPr>
            <a:normAutofit/>
          </a:bodyPr>
          <a:lstStyle/>
          <a:p>
            <a:pPr marL="0" indent="0" algn="just">
              <a:buNone/>
            </a:pPr>
            <a:r>
              <a:rPr lang="lt-LT" sz="2000" b="1" dirty="0">
                <a:latin typeface="Times New Roman" panose="02020603050405020304" pitchFamily="18" charset="0"/>
                <a:cs typeface="Times New Roman" panose="02020603050405020304" pitchFamily="18" charset="0"/>
              </a:rPr>
              <a:t>Atsakymas: </a:t>
            </a:r>
            <a:r>
              <a:rPr lang="lt-LT" sz="2000" dirty="0">
                <a:latin typeface="Times New Roman" panose="02020603050405020304" pitchFamily="18" charset="0"/>
                <a:cs typeface="Times New Roman" panose="02020603050405020304" pitchFamily="18" charset="0"/>
              </a:rPr>
              <a:t>Nepriklausomai nuo to, kokį sprendimą priima inžinerinių tinklų valdytojas, galutinį sprendimą priima savivaldybės derintojas.</a:t>
            </a:r>
            <a:endParaRPr lang="lt-LT"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1980451"/>
      </p:ext>
    </p:extLst>
  </p:cSld>
  <p:clrMapOvr>
    <a:masterClrMapping/>
  </p:clrMapOvr>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1982</TotalTime>
  <Words>1068</Words>
  <Application>Microsoft Office PowerPoint</Application>
  <PresentationFormat>Plačiaekranė</PresentationFormat>
  <Paragraphs>80</Paragraphs>
  <Slides>17</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17</vt:i4>
      </vt:variant>
    </vt:vector>
  </HeadingPairs>
  <TitlesOfParts>
    <vt:vector size="22" baseType="lpstr">
      <vt:lpstr>Arial</vt:lpstr>
      <vt:lpstr>Calibri</vt:lpstr>
      <vt:lpstr>Calibri Light</vt:lpstr>
      <vt:lpstr>Times New Roman</vt:lpstr>
      <vt:lpstr>„Office“ tema</vt:lpstr>
      <vt:lpstr>„PowerPoint“ pateiktis</vt:lpstr>
      <vt:lpstr>Vertinimo užduočių inicijavimo ir atlikimo eiga</vt:lpstr>
      <vt:lpstr>Svarbi informacija</vt:lpstr>
      <vt:lpstr>Planų vertinimo užduočių gavimo nustatymai</vt:lpstr>
      <vt:lpstr>„PowerPoint“ pateiktis</vt:lpstr>
      <vt:lpstr>Klausimas: Kada skiriamos vertinimo užduotys?   </vt:lpstr>
      <vt:lpstr>Klausimas: Ar gali inžinerinių tinklų savininkas teikti neigiamą išvadą remdamasis tuo, kad požeminiai inžineriniai tinklai pateikti ne inžineriniame plane. Manau, kad tikrinti turėtų savo tinklus neatsižvelgiant kokia forma jie pateikti.   </vt:lpstr>
      <vt:lpstr>Klausimas: Suprantu, kad techniškai viskas padaryta pagal punktą, tačiau yra buvę perderintų planų, kai inžinerinius tinklus valdančios įmonės nurodė geodezininkams papildyti suderintus topografinius planus, o derinimo procedūrą kartoti iš naujo. Daug kalbėta dėl vienų ar kitų procedūrų, tačiau procedūrų tvarka ydinga.  Kodėl inžinerinius tinklus valdančios įmonės gauna tik suderintus planus? Galėtų gauti iš karto kai jie pateikiami derinimui, o jos ar teiks pastabas ar ne, pačios turi nuspręsti. Nelabai logiška kai ateina pastabos su trūkumais jau suderintiems planams, o derinimo procedūrą tenka pakartoti. Dėl kokių nors priežasčių nespėjus inicijuoti vertinimo prarandama galimybė pasikonsultuoti.  </vt:lpstr>
      <vt:lpstr>Klausimas: Kokie veiksmai vyksta, kai pateikia inžinerinius tinklus valdančios įmonės neigiamą išvadą? Savivaldybės vis tiek priima savo sprendimą, bet nebūtinai atsižvelgia į vertinimus? Kokią tuomet vertinimai teikia naudą?  </vt:lpstr>
      <vt:lpstr>Klausimas: Ar gali būti vertinimui skiriamas topografinis planas, kai matosi tik šuliniai? Kas tada vertinama, kai nežymimi tinklai?    </vt:lpstr>
      <vt:lpstr>Klausimas: Kaip reikėtų elgtis vandentiekio ir nuotekų tinklus valdančiai įmonei, kai inžinerinių tinklų planus užsakovas pristato nederintus per TIIIS? Arba pristato tokius, kurių vertinimo užduotyje pateikėme neigiama išvadą, nes buvo neatitikimų?     </vt:lpstr>
      <vt:lpstr>Klausimas: Pateikiant derinimui planus, turi būti parodyti inžineriniai tinklai, o ne tik šuliniai sužymėti ir po pateiktų pastabų  siųsti pakartotinam derinimui. </vt:lpstr>
      <vt:lpstr>Klausimas: Kaip galima įtraukti papildomus vertintojus, ne tik tuos , kurie pateikti, siūlomi programoje?</vt:lpstr>
      <vt:lpstr>Klausimas: Kai inžinerinių tinklų valdytojas turi daug skirtingų grupių, pavyzdžiui AB „Telia“, ar svarbu vertinimui pasirinkti bendrą organizaciją, ar būtinai rinktis pagal regioną?</vt:lpstr>
      <vt:lpstr>Klausimas: Kaip elgtis toliau, jeigu negaunamas atsakymas į pateiktą vertinimą?  </vt:lpstr>
      <vt:lpstr>„PowerPoint“ pateiktis</vt:lpstr>
      <vt:lpstr>„PowerPoint“ pateiktis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Greta Miglinaitė</dc:creator>
  <cp:lastModifiedBy>Greta Miglinaitė</cp:lastModifiedBy>
  <cp:revision>92</cp:revision>
  <dcterms:created xsi:type="dcterms:W3CDTF">2021-12-02T07:02:39Z</dcterms:created>
  <dcterms:modified xsi:type="dcterms:W3CDTF">2022-02-14T12:43:03Z</dcterms:modified>
</cp:coreProperties>
</file>