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96" r:id="rId3"/>
    <p:sldId id="301" r:id="rId4"/>
    <p:sldId id="289" r:id="rId5"/>
    <p:sldId id="290" r:id="rId6"/>
    <p:sldId id="291" r:id="rId7"/>
    <p:sldId id="292" r:id="rId8"/>
    <p:sldId id="293" r:id="rId9"/>
    <p:sldId id="294" r:id="rId10"/>
    <p:sldId id="295" r:id="rId11"/>
    <p:sldId id="257" r:id="rId12"/>
    <p:sldId id="278" r:id="rId13"/>
    <p:sldId id="286" r:id="rId14"/>
    <p:sldId id="285" r:id="rId15"/>
    <p:sldId id="283" r:id="rId16"/>
    <p:sldId id="279" r:id="rId17"/>
    <p:sldId id="281" r:id="rId18"/>
    <p:sldId id="282" r:id="rId19"/>
    <p:sldId id="297" r:id="rId20"/>
    <p:sldId id="287" r:id="rId21"/>
    <p:sldId id="298" r:id="rId22"/>
    <p:sldId id="299" r:id="rId23"/>
    <p:sldId id="300" r:id="rId24"/>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ta Miglinaitė" initials="GM" lastIdx="1" clrIdx="0">
    <p:extLst>
      <p:ext uri="{19B8F6BF-5375-455C-9EA6-DF929625EA0E}">
        <p15:presenceInfo xmlns:p15="http://schemas.microsoft.com/office/powerpoint/2012/main" userId="S::G.Miglinaite@gis-centras.lt::0fc52551-21e6-41f7-a963-b817359cd2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E4E91"/>
    <a:srgbClr val="0C4D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4948D48E-D24A-458A-A182-783A461EFD77}"/>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 xmlns:a16="http://schemas.microsoft.com/office/drawing/2014/main" id="{2B6E0776-1095-4F9E-AC45-110DCB13F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 xmlns:a16="http://schemas.microsoft.com/office/drawing/2014/main" id="{9138B61A-315E-43F2-A742-5E55AAD5C24C}"/>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2098DD35-4740-4F67-9558-C322334098C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 xmlns:a16="http://schemas.microsoft.com/office/drawing/2014/main" id="{96762E5D-1B0C-4C7D-8145-A8F1D5E3503A}"/>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403284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8F56098-2C81-44D0-B256-B595CBC78156}"/>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 xmlns:a16="http://schemas.microsoft.com/office/drawing/2014/main" id="{FCE442CE-AFD2-4ADB-B895-28FFEB7D2FC1}"/>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 xmlns:a16="http://schemas.microsoft.com/office/drawing/2014/main" id="{E25C99EF-ABF0-4D7D-A350-29FAEDF0AEEE}"/>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933CB682-FE1A-46B6-8F3D-36C55752F90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 xmlns:a16="http://schemas.microsoft.com/office/drawing/2014/main" id="{7DF0F9D4-C67E-4E7B-B981-AD4DECA0F60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8562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 xmlns:a16="http://schemas.microsoft.com/office/drawing/2014/main" id="{1A691E63-A477-4F4F-9B72-96A4AFB7A63A}"/>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 xmlns:a16="http://schemas.microsoft.com/office/drawing/2014/main" id="{B7096637-A63A-4E89-ACA8-931E3B843299}"/>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 xmlns:a16="http://schemas.microsoft.com/office/drawing/2014/main" id="{2407F6C7-DE68-4CAF-8DF6-7F762CCD40F7}"/>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E010EAC2-24A7-4CA1-B212-172AF5505E76}"/>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 xmlns:a16="http://schemas.microsoft.com/office/drawing/2014/main" id="{324AA28D-FE70-4F6E-86EF-18AB4486E3E3}"/>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12576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042F1F27-0087-405E-B20B-61339817B123}"/>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 xmlns:a16="http://schemas.microsoft.com/office/drawing/2014/main" id="{2433415F-26CE-4E18-97C9-5B3A00737A36}"/>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 xmlns:a16="http://schemas.microsoft.com/office/drawing/2014/main" id="{22E542D6-CE1C-408B-AFF6-8DDA6BE483ED}"/>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D8E10C61-A2CA-4F4E-950C-6CF762D90702}"/>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 xmlns:a16="http://schemas.microsoft.com/office/drawing/2014/main" id="{98EDBC24-7866-4058-B551-2602979F093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413753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9FBA6D38-682A-4F60-A678-52692F1982BD}"/>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 xmlns:a16="http://schemas.microsoft.com/office/drawing/2014/main" id="{BC59B915-F175-41B1-B1DD-38E5CE3047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 xmlns:a16="http://schemas.microsoft.com/office/drawing/2014/main" id="{4EB7DE29-AD17-4249-A824-395CB02F2E80}"/>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E1823595-0EC1-4888-9295-6D5F71E59E7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 xmlns:a16="http://schemas.microsoft.com/office/drawing/2014/main" id="{EF2F50D1-E960-4CBE-A160-3407649D54E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213944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72DDC1B7-A6A8-442B-8550-1AB1A699795C}"/>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 xmlns:a16="http://schemas.microsoft.com/office/drawing/2014/main" id="{D095F005-9957-4DD6-AE81-F4CDAB15D812}"/>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 xmlns:a16="http://schemas.microsoft.com/office/drawing/2014/main" id="{000DE6CB-0426-4CC4-ACC2-BDD3C86754C0}"/>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 xmlns:a16="http://schemas.microsoft.com/office/drawing/2014/main" id="{EC28511A-F603-4A75-8989-8AD5A2D063F8}"/>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6" name="Poraštės vietos rezervavimo ženklas 5">
            <a:extLst>
              <a:ext uri="{FF2B5EF4-FFF2-40B4-BE49-F238E27FC236}">
                <a16:creationId xmlns="" xmlns:a16="http://schemas.microsoft.com/office/drawing/2014/main" id="{0DC33DD2-DDA7-47A0-98EF-927F2F9E04A2}"/>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 xmlns:a16="http://schemas.microsoft.com/office/drawing/2014/main" id="{B7914D3F-6B4F-4366-AA7A-D0E035639B4D}"/>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71014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B9E616CB-ED55-4C0B-B824-3EE2DA9F4D18}"/>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 xmlns:a16="http://schemas.microsoft.com/office/drawing/2014/main" id="{97C61B9B-5BC2-4FAD-9041-DE14678691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 xmlns:a16="http://schemas.microsoft.com/office/drawing/2014/main" id="{3F028C55-DD1C-4BE6-B564-6E70D0EC1618}"/>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 xmlns:a16="http://schemas.microsoft.com/office/drawing/2014/main" id="{B8FC7D39-6CF6-48C0-B1AE-C1E6C7D1A0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 xmlns:a16="http://schemas.microsoft.com/office/drawing/2014/main" id="{708C2984-0A9F-44E6-90CA-E5CF490DADFC}"/>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 xmlns:a16="http://schemas.microsoft.com/office/drawing/2014/main" id="{28A876FC-7DBE-4EF2-B889-72AC3082D839}"/>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8" name="Poraštės vietos rezervavimo ženklas 7">
            <a:extLst>
              <a:ext uri="{FF2B5EF4-FFF2-40B4-BE49-F238E27FC236}">
                <a16:creationId xmlns="" xmlns:a16="http://schemas.microsoft.com/office/drawing/2014/main" id="{EC6C4267-6C95-4441-9AC6-9CF8CA4D1977}"/>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 xmlns:a16="http://schemas.microsoft.com/office/drawing/2014/main" id="{E2381A1D-3F93-4F70-A872-14B9CC06BE2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58665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E2214610-EB56-4C66-8303-EF08C539E892}"/>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 xmlns:a16="http://schemas.microsoft.com/office/drawing/2014/main" id="{7DCC90CC-DC8B-4DF3-8E45-E8D6FADE26C7}"/>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4" name="Poraštės vietos rezervavimo ženklas 3">
            <a:extLst>
              <a:ext uri="{FF2B5EF4-FFF2-40B4-BE49-F238E27FC236}">
                <a16:creationId xmlns="" xmlns:a16="http://schemas.microsoft.com/office/drawing/2014/main" id="{6D8B8AD8-2C3F-4DCB-9F08-E2A8E01B9BD8}"/>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 xmlns:a16="http://schemas.microsoft.com/office/drawing/2014/main" id="{53CEBCDE-202C-438B-810A-5C9B8440B545}"/>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8534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 xmlns:a16="http://schemas.microsoft.com/office/drawing/2014/main" id="{ABD7E320-DDCD-4937-994D-4C933C30BA8F}"/>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3" name="Poraštės vietos rezervavimo ženklas 2">
            <a:extLst>
              <a:ext uri="{FF2B5EF4-FFF2-40B4-BE49-F238E27FC236}">
                <a16:creationId xmlns="" xmlns:a16="http://schemas.microsoft.com/office/drawing/2014/main" id="{400E928D-EEF0-4B2F-8977-E0BDE919D052}"/>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 xmlns:a16="http://schemas.microsoft.com/office/drawing/2014/main" id="{3735EF6C-842E-4108-A3B1-B62383E8A25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48189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16DF0B2-0D6C-40BB-893B-110C1D83F6E4}"/>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 xmlns:a16="http://schemas.microsoft.com/office/drawing/2014/main" id="{30288F2A-CE28-4B4A-8373-64EE5E51AC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 xmlns:a16="http://schemas.microsoft.com/office/drawing/2014/main" id="{D172DACB-ECD4-4600-81A0-7D254F2C9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 xmlns:a16="http://schemas.microsoft.com/office/drawing/2014/main" id="{B881C9AD-1EC1-4F48-BC2B-47C415CC6F27}"/>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6" name="Poraštės vietos rezervavimo ženklas 5">
            <a:extLst>
              <a:ext uri="{FF2B5EF4-FFF2-40B4-BE49-F238E27FC236}">
                <a16:creationId xmlns="" xmlns:a16="http://schemas.microsoft.com/office/drawing/2014/main" id="{6B1DE183-EDDD-4F43-B1F5-6D4E5E311E36}"/>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 xmlns:a16="http://schemas.microsoft.com/office/drawing/2014/main" id="{B82067A2-E9D3-4881-BE53-C966DF82997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283550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5F591B5E-B3CC-45A2-BFCA-39A6B36AD007}"/>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 xmlns:a16="http://schemas.microsoft.com/office/drawing/2014/main" id="{5B78785B-305B-4D93-B570-3838026294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 xmlns:a16="http://schemas.microsoft.com/office/drawing/2014/main" id="{CC36B630-FA40-4C6E-B213-C212228F5E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 xmlns:a16="http://schemas.microsoft.com/office/drawing/2014/main" id="{7E597810-2927-406F-BB66-AA95CDA18F38}"/>
              </a:ext>
            </a:extLst>
          </p:cNvPr>
          <p:cNvSpPr>
            <a:spLocks noGrp="1"/>
          </p:cNvSpPr>
          <p:nvPr>
            <p:ph type="dt" sz="half" idx="10"/>
          </p:nvPr>
        </p:nvSpPr>
        <p:spPr/>
        <p:txBody>
          <a:bodyPr/>
          <a:lstStyle/>
          <a:p>
            <a:fld id="{0204A733-CCEE-45AE-8606-CAA6DC312EEC}" type="datetimeFigureOut">
              <a:rPr lang="lt-LT" smtClean="0"/>
              <a:t>2021-12-09</a:t>
            </a:fld>
            <a:endParaRPr lang="lt-LT"/>
          </a:p>
        </p:txBody>
      </p:sp>
      <p:sp>
        <p:nvSpPr>
          <p:cNvPr id="6" name="Poraštės vietos rezervavimo ženklas 5">
            <a:extLst>
              <a:ext uri="{FF2B5EF4-FFF2-40B4-BE49-F238E27FC236}">
                <a16:creationId xmlns="" xmlns:a16="http://schemas.microsoft.com/office/drawing/2014/main" id="{23A91EA5-9C63-40DB-A881-0443F404596C}"/>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 xmlns:a16="http://schemas.microsoft.com/office/drawing/2014/main" id="{617EAB31-44E8-484E-90A6-8F5B5D434488}"/>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0129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 xmlns:a16="http://schemas.microsoft.com/office/drawing/2014/main" id="{6446FEA3-53A6-4D03-9BDB-C894B1949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 xmlns:a16="http://schemas.microsoft.com/office/drawing/2014/main" id="{B36F02E8-0511-4B8D-9C3B-C86ADE95AA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 xmlns:a16="http://schemas.microsoft.com/office/drawing/2014/main" id="{01957734-309A-40BA-B162-BE52DADC71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4A733-CCEE-45AE-8606-CAA6DC312EEC}" type="datetimeFigureOut">
              <a:rPr lang="lt-LT" smtClean="0"/>
              <a:t>2021-12-09</a:t>
            </a:fld>
            <a:endParaRPr lang="lt-LT"/>
          </a:p>
        </p:txBody>
      </p:sp>
      <p:sp>
        <p:nvSpPr>
          <p:cNvPr id="5" name="Poraštės vietos rezervavimo ženklas 4">
            <a:extLst>
              <a:ext uri="{FF2B5EF4-FFF2-40B4-BE49-F238E27FC236}">
                <a16:creationId xmlns="" xmlns:a16="http://schemas.microsoft.com/office/drawing/2014/main" id="{525F5E6B-45C2-4BB5-A62A-BDC8093F15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 xmlns:a16="http://schemas.microsoft.com/office/drawing/2014/main" id="{1B8F1F5C-BBCE-4953-902B-B52F236DF5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D930-6E83-47A1-8251-C8BD0B62068C}" type="slidenum">
              <a:rPr lang="lt-LT" smtClean="0"/>
              <a:t>‹#›</a:t>
            </a:fld>
            <a:endParaRPr lang="lt-LT"/>
          </a:p>
        </p:txBody>
      </p:sp>
    </p:spTree>
    <p:extLst>
      <p:ext uri="{BB962C8B-B14F-4D97-AF65-F5344CB8AC3E}">
        <p14:creationId xmlns:p14="http://schemas.microsoft.com/office/powerpoint/2010/main" val="313470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e-tar.lt/portal/lt/legalAct/85836fb0156011ec9f09e7df20500045" TargetMode="External"/><Relationship Id="rId2" Type="http://schemas.openxmlformats.org/officeDocument/2006/relationships/hyperlink" Target="https://e-seimas.lrs.lt/portal/legalAct/lt/TAD/2f3d4f41548911e88525a4bc7611b788/as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earn-arcgis-learngis.hub.arcgis.com/" TargetMode="External"/><Relationship Id="rId2" Type="http://schemas.openxmlformats.org/officeDocument/2006/relationships/hyperlink" Target="https://pro.arcgis.com/en/pro-app/2.7/help/main/welcome-to-the-arcgis-pro-app-help.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planuojustatau.lt/lt/node/2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planuojustatau.lt/TIIIS_naudotoju_vadovai" TargetMode="External"/><Relationship Id="rId2" Type="http://schemas.openxmlformats.org/officeDocument/2006/relationships/hyperlink" Target="mailto:tiiis@gis-centras.l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planuojustatau.lt/TIIIS_naudotoju_vadovai" TargetMode="External"/><Relationship Id="rId7" Type="http://schemas.openxmlformats.org/officeDocument/2006/relationships/image" Target="../media/image1.png"/><Relationship Id="rId2" Type="http://schemas.openxmlformats.org/officeDocument/2006/relationships/hyperlink" Target="https://www.planuojustatau.lt/irankiai-ir-sablonai" TargetMode="External"/><Relationship Id="rId1" Type="http://schemas.openxmlformats.org/officeDocument/2006/relationships/slideLayout" Target="../slideLayouts/slideLayout2.xml"/><Relationship Id="rId6" Type="http://schemas.openxmlformats.org/officeDocument/2006/relationships/hyperlink" Target="mailto:tiiis@gis-centras.lt" TargetMode="External"/><Relationship Id="rId5" Type="http://schemas.openxmlformats.org/officeDocument/2006/relationships/hyperlink" Target="https://www.planuojustatau.lt/imeasure-area-faq" TargetMode="External"/><Relationship Id="rId4" Type="http://schemas.openxmlformats.org/officeDocument/2006/relationships/hyperlink" Target="https://www.planuojustatau.lt/imeasure-area-leg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8100088-D661-4551-852F-799395112A69}"/>
              </a:ext>
            </a:extLst>
          </p:cNvPr>
          <p:cNvSpPr txBox="1">
            <a:spLocks/>
          </p:cNvSpPr>
          <p:nvPr/>
        </p:nvSpPr>
        <p:spPr>
          <a:xfrm>
            <a:off x="241300" y="2844800"/>
            <a:ext cx="11785600" cy="3873499"/>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lt-LT" sz="4000" dirty="0">
              <a:latin typeface="Times New Roman" panose="02020603050405020304" pitchFamily="18" charset="0"/>
              <a:ea typeface="Calibri" panose="020F0502020204030204" pitchFamily="34" charset="0"/>
            </a:endParaRPr>
          </a:p>
          <a:p>
            <a:pPr algn="ctr"/>
            <a:r>
              <a:rPr lang="lt-LT" sz="4200" b="1" dirty="0">
                <a:latin typeface="Times New Roman" panose="02020603050405020304" pitchFamily="18" charset="0"/>
                <a:ea typeface="Calibri" panose="020F0502020204030204" pitchFamily="34" charset="0"/>
              </a:rPr>
              <a:t>PASIRENGIMAS TEIKTI ERDVINIUS DUOMENIS Į </a:t>
            </a:r>
            <a:r>
              <a:rPr lang="lt-LT" sz="4200" b="1" dirty="0">
                <a:effectLst/>
                <a:latin typeface="Times New Roman" panose="02020603050405020304" pitchFamily="18" charset="0"/>
                <a:ea typeface="Calibri" panose="020F0502020204030204" pitchFamily="34" charset="0"/>
              </a:rPr>
              <a:t>TIIIS</a:t>
            </a:r>
            <a:endParaRPr lang="lt-LT" sz="4200" b="1" dirty="0">
              <a:effectLst/>
              <a:latin typeface="Calibri" panose="020F0502020204030204" pitchFamily="34" charset="0"/>
              <a:ea typeface="Calibri" panose="020F0502020204030204" pitchFamily="34" charset="0"/>
            </a:endParaRPr>
          </a:p>
          <a:p>
            <a:pPr algn="ctr"/>
            <a:endParaRPr lang="lt-LT" sz="5400" dirty="0">
              <a:latin typeface="Times New Roman" panose="02020603050405020304" pitchFamily="18" charset="0"/>
              <a:cs typeface="Times New Roman" panose="02020603050405020304" pitchFamily="18" charset="0"/>
            </a:endParaRPr>
          </a:p>
          <a:p>
            <a:pPr algn="ctr"/>
            <a:endParaRPr lang="lt-LT" sz="5400" dirty="0">
              <a:latin typeface="Times New Roman" panose="02020603050405020304" pitchFamily="18" charset="0"/>
              <a:cs typeface="Times New Roman" panose="02020603050405020304" pitchFamily="18" charset="0"/>
            </a:endParaRPr>
          </a:p>
          <a:p>
            <a:pPr algn="ctr"/>
            <a:endParaRPr lang="lt-LT" sz="54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2021 m. gruodžio 9 d.</a:t>
            </a:r>
          </a:p>
          <a:p>
            <a:pPr algn="ctr"/>
            <a:endParaRPr lang="lt-LT" sz="25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VĮ Distancinių tyrimų ir geoinformatikos centras „GIS-Centras“ </a:t>
            </a:r>
          </a:p>
          <a:p>
            <a:pPr algn="ctr"/>
            <a:endParaRPr lang="lt-LT" sz="19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Vilnius</a:t>
            </a:r>
            <a:endParaRPr lang="en-US" sz="1900" dirty="0">
              <a:latin typeface="Times New Roman" pitchFamily="18"/>
              <a:cs typeface="Times New Roman" pitchFamily="18"/>
            </a:endParaRPr>
          </a:p>
        </p:txBody>
      </p:sp>
      <p:pic>
        <p:nvPicPr>
          <p:cNvPr id="6" name="Paveikslėlis 11">
            <a:extLst>
              <a:ext uri="{FF2B5EF4-FFF2-40B4-BE49-F238E27FC236}">
                <a16:creationId xmlns="" xmlns:a16="http://schemas.microsoft.com/office/drawing/2014/main" id="{1460D522-4358-40AC-BEA2-21FBBBB7034A}"/>
              </a:ext>
            </a:extLst>
          </p:cNvPr>
          <p:cNvPicPr>
            <a:picLocks noChangeAspect="1"/>
          </p:cNvPicPr>
          <p:nvPr/>
        </p:nvPicPr>
        <p:blipFill>
          <a:blip r:embed="rId2"/>
          <a:srcRect r="40928"/>
          <a:stretch>
            <a:fillRect/>
          </a:stretch>
        </p:blipFill>
        <p:spPr>
          <a:xfrm>
            <a:off x="3561845" y="304254"/>
            <a:ext cx="2355185" cy="1541970"/>
          </a:xfrm>
          <a:prstGeom prst="rect">
            <a:avLst/>
          </a:prstGeom>
          <a:noFill/>
          <a:ln cap="flat">
            <a:noFill/>
          </a:ln>
        </p:spPr>
      </p:pic>
      <p:sp>
        <p:nvSpPr>
          <p:cNvPr id="7" name="Rectangle 10">
            <a:extLst>
              <a:ext uri="{FF2B5EF4-FFF2-40B4-BE49-F238E27FC236}">
                <a16:creationId xmlns="" xmlns:a16="http://schemas.microsoft.com/office/drawing/2014/main" id="{01EDE895-9A12-4E33-BC12-48F827EAFEAE}"/>
              </a:ext>
            </a:extLst>
          </p:cNvPr>
          <p:cNvSpPr/>
          <p:nvPr/>
        </p:nvSpPr>
        <p:spPr>
          <a:xfrm>
            <a:off x="1796070" y="1968578"/>
            <a:ext cx="8599858" cy="646334"/>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t-LT" sz="1800" i="0" u="none" strike="noStrike" kern="1200" cap="none" spc="50" baseline="0" dirty="0">
                <a:solidFill>
                  <a:srgbClr val="0E4E91"/>
                </a:solidFill>
                <a:uFillTx/>
                <a:latin typeface="Times New Roman" pitchFamily="18"/>
                <a:cs typeface="Times New Roman" pitchFamily="18"/>
              </a:rPr>
              <a:t>TOPOGRAFIJOS IR INŽINERINĖS INFRASTRUKTŪROS INFORMACINĖ SISTEMA (TIIIS)</a:t>
            </a:r>
            <a:endParaRPr lang="en-US" sz="1800" i="0" u="none" strike="noStrike" kern="1200" cap="none" spc="50" baseline="0" dirty="0">
              <a:solidFill>
                <a:srgbClr val="0E4E91"/>
              </a:solidFill>
              <a:uFillTx/>
              <a:latin typeface="Times New Roman" pitchFamily="18"/>
              <a:cs typeface="Times New Roman" pitchFamily="18"/>
            </a:endParaRPr>
          </a:p>
        </p:txBody>
      </p:sp>
      <p:cxnSp>
        <p:nvCxnSpPr>
          <p:cNvPr id="8" name="Straight Connector 8">
            <a:extLst>
              <a:ext uri="{FF2B5EF4-FFF2-40B4-BE49-F238E27FC236}">
                <a16:creationId xmlns="" xmlns:a16="http://schemas.microsoft.com/office/drawing/2014/main" id="{6DE6F55E-C482-4A6C-817C-8CBA1C569065}"/>
              </a:ext>
            </a:extLst>
          </p:cNvPr>
          <p:cNvCxnSpPr/>
          <p:nvPr/>
        </p:nvCxnSpPr>
        <p:spPr>
          <a:xfrm>
            <a:off x="1962942" y="2686589"/>
            <a:ext cx="8070046" cy="0"/>
          </a:xfrm>
          <a:prstGeom prst="straightConnector1">
            <a:avLst/>
          </a:prstGeom>
          <a:noFill/>
          <a:ln w="28575" cap="flat">
            <a:solidFill>
              <a:srgbClr val="7F7F7F"/>
            </a:solidFill>
            <a:prstDash val="solid"/>
            <a:miter/>
          </a:ln>
        </p:spPr>
      </p:cxnSp>
      <p:pic>
        <p:nvPicPr>
          <p:cNvPr id="12" name="Paveikslėlis 11">
            <a:extLst>
              <a:ext uri="{FF2B5EF4-FFF2-40B4-BE49-F238E27FC236}">
                <a16:creationId xmlns="" xmlns:a16="http://schemas.microsoft.com/office/drawing/2014/main" id="{BCDEB7E7-1206-4714-BAE0-133C876211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5999" y="578936"/>
            <a:ext cx="1970988" cy="992606"/>
          </a:xfrm>
          <a:prstGeom prst="rect">
            <a:avLst/>
          </a:prstGeom>
        </p:spPr>
      </p:pic>
    </p:spTree>
    <p:extLst>
      <p:ext uri="{BB962C8B-B14F-4D97-AF65-F5344CB8AC3E}">
        <p14:creationId xmlns:p14="http://schemas.microsoft.com/office/powerpoint/2010/main" val="287454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urinio vietos rezervavimo ženklas 7">
            <a:extLst>
              <a:ext uri="{FF2B5EF4-FFF2-40B4-BE49-F238E27FC236}">
                <a16:creationId xmlns="" xmlns:a16="http://schemas.microsoft.com/office/drawing/2014/main" id="{DE67B49B-290B-4C7D-B99C-5EAFAAE5B3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8997" y="1493352"/>
            <a:ext cx="9558841" cy="3905962"/>
          </a:xfrm>
        </p:spPr>
      </p:pic>
    </p:spTree>
    <p:extLst>
      <p:ext uri="{BB962C8B-B14F-4D97-AF65-F5344CB8AC3E}">
        <p14:creationId xmlns:p14="http://schemas.microsoft.com/office/powerpoint/2010/main" val="3526369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736599" y="1253331"/>
            <a:ext cx="10515600" cy="435133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KLAUSIMAI</a:t>
            </a:r>
            <a:endParaRPr kumimoji="0" lang="lt-LT" sz="5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indent="0" algn="just">
              <a:buNone/>
            </a:pP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248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3063874"/>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en-US" sz="2000" dirty="0" err="1">
                <a:solidFill>
                  <a:srgbClr val="000000"/>
                </a:solidFill>
                <a:effectLst/>
                <a:latin typeface="Times New Roman" panose="02020603050405020304" pitchFamily="18" charset="0"/>
                <a:ea typeface="Calibri" panose="020F0502020204030204" pitchFamily="34" charset="0"/>
              </a:rPr>
              <a:t>Turime</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įrengtų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tinklų</a:t>
            </a:r>
            <a:r>
              <a:rPr lang="lt-LT" sz="2000" dirty="0">
                <a:solidFill>
                  <a:srgbClr val="000000"/>
                </a:solidFill>
                <a:effectLst/>
                <a:latin typeface="Times New Roman" panose="02020603050405020304" pitchFamily="18" charset="0"/>
                <a:ea typeface="Calibri" panose="020F0502020204030204" pitchFamily="34" charset="0"/>
              </a:rPr>
              <a:t> erdvinius duomenis </a:t>
            </a:r>
            <a:r>
              <a:rPr lang="en-US" sz="2000" dirty="0">
                <a:solidFill>
                  <a:srgbClr val="000000"/>
                </a:solidFill>
                <a:effectLst/>
                <a:latin typeface="Times New Roman" panose="02020603050405020304" pitchFamily="18" charset="0"/>
                <a:ea typeface="Calibri" panose="020F0502020204030204" pitchFamily="34" charset="0"/>
              </a:rPr>
              <a:t>DWG </a:t>
            </a:r>
            <a:r>
              <a:rPr lang="en-US" sz="2000" dirty="0" err="1">
                <a:solidFill>
                  <a:srgbClr val="000000"/>
                </a:solidFill>
                <a:effectLst/>
                <a:latin typeface="Times New Roman" panose="02020603050405020304" pitchFamily="18" charset="0"/>
                <a:ea typeface="Calibri" panose="020F0502020204030204" pitchFamily="34" charset="0"/>
              </a:rPr>
              <a:t>formatu</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atskiruose</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failuose</a:t>
            </a:r>
            <a:r>
              <a:rPr lang="en-US" sz="2000" dirty="0">
                <a:solidFill>
                  <a:srgbClr val="000000"/>
                </a:solidFill>
                <a:effectLst/>
                <a:latin typeface="Times New Roman" panose="02020603050405020304" pitchFamily="18" charset="0"/>
                <a:ea typeface="Calibri" panose="020F0502020204030204" pitchFamily="34" charset="0"/>
              </a:rPr>
              <a:t>. </a:t>
            </a:r>
            <a:r>
              <a:rPr lang="lt-LT" sz="2000" dirty="0">
                <a:solidFill>
                  <a:srgbClr val="000000"/>
                </a:solidFill>
                <a:effectLst/>
                <a:latin typeface="Times New Roman" panose="02020603050405020304" pitchFamily="18" charset="0"/>
                <a:ea typeface="Calibri" panose="020F0502020204030204" pitchFamily="34" charset="0"/>
              </a:rPr>
              <a:t>Ar galima </a:t>
            </a:r>
            <a:r>
              <a:rPr lang="en-US" sz="2000" dirty="0" err="1">
                <a:solidFill>
                  <a:srgbClr val="000000"/>
                </a:solidFill>
                <a:effectLst/>
                <a:latin typeface="Times New Roman" panose="02020603050405020304" pitchFamily="18" charset="0"/>
                <a:ea typeface="Calibri" panose="020F0502020204030204" pitchFamily="34" charset="0"/>
              </a:rPr>
              <a:t>teikti</a:t>
            </a:r>
            <a:r>
              <a:rPr lang="en-US" sz="2000" dirty="0">
                <a:solidFill>
                  <a:srgbClr val="000000"/>
                </a:solidFill>
                <a:effectLst/>
                <a:latin typeface="Times New Roman" panose="02020603050405020304" pitchFamily="18" charset="0"/>
                <a:ea typeface="Calibri" panose="020F0502020204030204" pitchFamily="34" charset="0"/>
              </a:rPr>
              <a:t> DWG </a:t>
            </a:r>
            <a:r>
              <a:rPr lang="en-US" sz="2000" dirty="0" err="1">
                <a:solidFill>
                  <a:srgbClr val="000000"/>
                </a:solidFill>
                <a:effectLst/>
                <a:latin typeface="Times New Roman" panose="02020603050405020304" pitchFamily="18" charset="0"/>
                <a:ea typeface="Calibri" panose="020F0502020204030204" pitchFamily="34" charset="0"/>
              </a:rPr>
              <a:t>failus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Ar</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reikia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papildomai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tvarkyti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šiuos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failus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palikti</a:t>
            </a:r>
            <a:r>
              <a:rPr lang="en-US" sz="2000" dirty="0">
                <a:solidFill>
                  <a:srgbClr val="000000"/>
                </a:solidFill>
                <a:effectLst/>
                <a:latin typeface="Times New Roman" panose="02020603050405020304" pitchFamily="18" charset="0"/>
                <a:ea typeface="Calibri" panose="020F0502020204030204" pitchFamily="34" charset="0"/>
              </a:rPr>
              <a:t> tik </a:t>
            </a:r>
            <a:r>
              <a:rPr lang="en-US" sz="2000" dirty="0" err="1">
                <a:solidFill>
                  <a:srgbClr val="000000"/>
                </a:solidFill>
                <a:effectLst/>
                <a:latin typeface="Times New Roman" panose="02020603050405020304" pitchFamily="18" charset="0"/>
                <a:ea typeface="Calibri" panose="020F0502020204030204" pitchFamily="34" charset="0"/>
              </a:rPr>
              <a:t>mūsų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įmonės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tiklų</a:t>
            </a:r>
            <a:r>
              <a:rPr lang="en-US" sz="2000" dirty="0">
                <a:solidFill>
                  <a:srgbClr val="000000"/>
                </a:solidFill>
                <a:effectLst/>
                <a:latin typeface="Times New Roman" panose="02020603050405020304" pitchFamily="18" charset="0"/>
                <a:ea typeface="Calibri" panose="020F0502020204030204" pitchFamily="34" charset="0"/>
              </a:rPr>
              <a:t> du</a:t>
            </a:r>
            <a:r>
              <a:rPr lang="lt-LT" sz="2000" dirty="0">
                <a:solidFill>
                  <a:srgbClr val="000000"/>
                </a:solidFill>
                <a:effectLst/>
                <a:latin typeface="Times New Roman" panose="02020603050405020304" pitchFamily="18" charset="0"/>
                <a:ea typeface="Calibri" panose="020F0502020204030204" pitchFamily="34" charset="0"/>
              </a:rPr>
              <a:t>o</a:t>
            </a:r>
            <a:r>
              <a:rPr lang="en-US" sz="2000" dirty="0" err="1">
                <a:solidFill>
                  <a:srgbClr val="000000"/>
                </a:solidFill>
                <a:effectLst/>
                <a:latin typeface="Times New Roman" panose="02020603050405020304" pitchFamily="18" charset="0"/>
                <a:ea typeface="Calibri" panose="020F0502020204030204" pitchFamily="34" charset="0"/>
              </a:rPr>
              <a:t>menis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atnaujinti</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pagal</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naujus</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kodų</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reikalavimus</a:t>
            </a:r>
            <a:r>
              <a:rPr lang="en-US" sz="2000" dirty="0">
                <a:solidFill>
                  <a:srgbClr val="000000"/>
                </a:solidFill>
                <a:effectLst/>
                <a:latin typeface="Times New Roman" panose="02020603050405020304" pitchFamily="18" charset="0"/>
                <a:ea typeface="Calibri" panose="020F0502020204030204" pitchFamily="34" charset="0"/>
              </a:rPr>
              <a:t>)?</a:t>
            </a:r>
            <a:r>
              <a:rPr lang="lt-LT" sz="2000" dirty="0">
                <a:solidFill>
                  <a:srgbClr val="000000"/>
                </a:solidFill>
                <a:effectLst/>
                <a:latin typeface="Times New Roman" panose="02020603050405020304" pitchFamily="18" charset="0"/>
                <a:ea typeface="Calibri" panose="020F0502020204030204" pitchFamily="34" charset="0"/>
              </a:rPr>
              <a:t> </a:t>
            </a:r>
            <a:r>
              <a:rPr lang="lt-LT" sz="2000" dirty="0">
                <a:latin typeface="Times New Roman" panose="02020603050405020304" pitchFamily="18" charset="0"/>
                <a:cs typeface="Times New Roman" panose="02020603050405020304" pitchFamily="18" charset="0"/>
              </a:rPr>
              <a:t/>
            </a:r>
            <a:br>
              <a:rPr lang="lt-LT" sz="2000" dirty="0">
                <a:latin typeface="Times New Roman" panose="02020603050405020304" pitchFamily="18" charset="0"/>
                <a:cs typeface="Times New Roman" panose="02020603050405020304" pitchFamily="18" charset="0"/>
              </a:rPr>
            </a:br>
            <a:r>
              <a:rPr lang="en-US" sz="2000" dirty="0">
                <a:solidFill>
                  <a:srgbClr val="000000"/>
                </a:solidFill>
                <a:effectLst/>
                <a:latin typeface="Times New Roman" panose="02020603050405020304" pitchFamily="18" charset="0"/>
                <a:ea typeface="Calibri" panose="020F0502020204030204" pitchFamily="34" charset="0"/>
              </a:rPr>
              <a:t/>
            </a:r>
            <a:br>
              <a:rPr lang="en-US" sz="2000" dirty="0">
                <a:solidFill>
                  <a:srgbClr val="000000"/>
                </a:solidFill>
                <a:effectLst/>
                <a:latin typeface="Times New Roman" panose="02020603050405020304" pitchFamily="18" charset="0"/>
                <a:ea typeface="Calibri" panose="020F0502020204030204" pitchFamily="34" charset="0"/>
              </a:rPr>
            </a:br>
            <a:r>
              <a:rPr lang="lt-LT" sz="2000" dirty="0">
                <a:effectLst/>
                <a:latin typeface="Calibri" panose="020F0502020204030204" pitchFamily="34" charset="0"/>
                <a:ea typeface="Calibri" panose="020F0502020204030204" pitchFamily="34" charset="0"/>
              </a:rPr>
              <a:t/>
            </a:r>
            <a:br>
              <a:rPr lang="lt-LT" sz="20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 </a:t>
            </a:r>
            <a:r>
              <a:rPr lang="lt-LT" sz="2000" dirty="0">
                <a:effectLst/>
                <a:latin typeface="Calibri" panose="020F0502020204030204" pitchFamily="34" charset="0"/>
                <a:ea typeface="Calibri" panose="020F0502020204030204" pitchFamily="34" charset="0"/>
              </a:rPr>
              <a:t/>
            </a:r>
            <a:br>
              <a:rPr lang="lt-LT" sz="2000" dirty="0">
                <a:effectLst/>
                <a:latin typeface="Calibri" panose="020F0502020204030204" pitchFamily="34"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8" y="3428999"/>
            <a:ext cx="10793963"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Teikti DWG formatu šiuo metu galima tik TIIIS paslaugose rankiniu būdu (Paslauga: </a:t>
            </a:r>
            <a:r>
              <a:rPr lang="lt-LT" sz="2000" i="1" dirty="0">
                <a:latin typeface="Times New Roman" panose="02020603050405020304" pitchFamily="18" charset="0"/>
                <a:cs typeface="Times New Roman" panose="02020603050405020304" pitchFamily="18" charset="0"/>
              </a:rPr>
              <a:t>„Topografinių ir inžinerinės infrastruktūros objektų erdvinių duomenų ir kitos informacijos gavimas“).</a:t>
            </a:r>
          </a:p>
          <a:p>
            <a:pPr marL="0" indent="0" algn="just">
              <a:buNone/>
            </a:pPr>
            <a:r>
              <a:rPr lang="lt-LT" sz="2000" dirty="0">
                <a:latin typeface="Times New Roman" panose="02020603050405020304" pitchFamily="18" charset="0"/>
                <a:cs typeface="Times New Roman" panose="02020603050405020304" pitchFamily="18" charset="0"/>
              </a:rPr>
              <a:t>Tačiau iki 2022 m. gruodžio 31 d. inžinerinius tinklus, valstybinės reikšmės kelius valdančios institucijos ir įmonės, geležinkelių infrastruktūros valdytojai inžinerinių tinklų erdvinius duomenis turi pateikti į TIIIS. Reikalavimai duomenų pateikimui:</a:t>
            </a:r>
          </a:p>
          <a:p>
            <a:pPr algn="just"/>
            <a:r>
              <a:rPr lang="lt-LT" sz="2000" dirty="0">
                <a:latin typeface="Times New Roman" panose="02020603050405020304" pitchFamily="18" charset="0"/>
                <a:cs typeface="Times New Roman" panose="02020603050405020304" pitchFamily="18" charset="0"/>
              </a:rPr>
              <a:t>Duomenys sukelti į vieną duomenų bazę (FGDB formatu – reikalinga </a:t>
            </a:r>
            <a:r>
              <a:rPr lang="lt-LT" sz="2000" dirty="0" err="1">
                <a:latin typeface="Times New Roman" panose="02020603050405020304" pitchFamily="18" charset="0"/>
                <a:cs typeface="Times New Roman" panose="02020603050405020304" pitchFamily="18" charset="0"/>
              </a:rPr>
              <a:t>ArcGIS</a:t>
            </a:r>
            <a:r>
              <a:rPr lang="lt-LT" sz="2000" dirty="0">
                <a:latin typeface="Times New Roman" panose="02020603050405020304" pitchFamily="18" charset="0"/>
                <a:cs typeface="Times New Roman" panose="02020603050405020304" pitchFamily="18" charset="0"/>
              </a:rPr>
              <a:t> programinė įranga);</a:t>
            </a:r>
          </a:p>
          <a:p>
            <a:pPr algn="just"/>
            <a:r>
              <a:rPr lang="lt-LT" sz="2000" dirty="0">
                <a:latin typeface="Times New Roman" panose="02020603050405020304" pitchFamily="18" charset="0"/>
                <a:cs typeface="Times New Roman" panose="02020603050405020304" pitchFamily="18" charset="0"/>
              </a:rPr>
              <a:t>Duomenys atitinka SEDR struktūrą (žr. SEDR specifikaciją).</a:t>
            </a:r>
          </a:p>
        </p:txBody>
      </p:sp>
    </p:spTree>
    <p:extLst>
      <p:ext uri="{BB962C8B-B14F-4D97-AF65-F5344CB8AC3E}">
        <p14:creationId xmlns:p14="http://schemas.microsoft.com/office/powerpoint/2010/main" val="2835468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1127772"/>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 yra/bus į</a:t>
            </a:r>
            <a:r>
              <a:rPr lang="lt-LT" sz="2000" dirty="0">
                <a:latin typeface="Times New Roman" panose="02020603050405020304" pitchFamily="18" charset="0"/>
                <a:cs typeface="Times New Roman" panose="02020603050405020304" pitchFamily="18" charset="0"/>
              </a:rPr>
              <a:t>rankis, kuris konvertuoja duomenis iš  DWG į SEDR (TEDR)? </a:t>
            </a: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699018" y="2458616"/>
            <a:ext cx="10793963" cy="4034258"/>
          </a:xfrm>
        </p:spPr>
        <p:txBody>
          <a:bodyPr>
            <a:normAutofit fontScale="92500" lnSpcReduction="20000"/>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Toks įrankis (iš DWG į SEDR) nenumatytas. Tačiau TPS Vartuose yra pateiktas </a:t>
            </a:r>
            <a:r>
              <a:rPr lang="lt-LT" sz="2000" dirty="0" err="1">
                <a:latin typeface="Times New Roman" panose="02020603050405020304" pitchFamily="18" charset="0"/>
                <a:cs typeface="Times New Roman" panose="02020603050405020304" pitchFamily="18" charset="0"/>
              </a:rPr>
              <a:t>ArcGIS</a:t>
            </a:r>
            <a:r>
              <a:rPr lang="lt-LT" sz="2000" dirty="0">
                <a:latin typeface="Times New Roman" panose="02020603050405020304" pitchFamily="18" charset="0"/>
                <a:cs typeface="Times New Roman" panose="02020603050405020304" pitchFamily="18" charset="0"/>
              </a:rPr>
              <a:t> Pro programinės įrangos arba </a:t>
            </a:r>
            <a:r>
              <a:rPr lang="lt-LT" sz="2000" dirty="0" err="1">
                <a:latin typeface="Times New Roman" panose="02020603050405020304" pitchFamily="18" charset="0"/>
                <a:cs typeface="Times New Roman" panose="02020603050405020304" pitchFamily="18" charset="0"/>
              </a:rPr>
              <a:t>ArcMap</a:t>
            </a:r>
            <a:r>
              <a:rPr lang="lt-LT" sz="2000" dirty="0">
                <a:latin typeface="Times New Roman" panose="02020603050405020304" pitchFamily="18" charset="0"/>
                <a:cs typeface="Times New Roman" panose="02020603050405020304" pitchFamily="18" charset="0"/>
              </a:rPr>
              <a:t> programinės įrangos aplinkoje naudojamas erdvinių duomenų konvertavimo įrankis.</a:t>
            </a:r>
          </a:p>
          <a:p>
            <a:pPr marL="0" indent="0" algn="just">
              <a:buNone/>
            </a:pPr>
            <a:r>
              <a:rPr lang="lt-LT" sz="2000" dirty="0">
                <a:latin typeface="Times New Roman" panose="02020603050405020304" pitchFamily="18" charset="0"/>
                <a:cs typeface="Times New Roman" panose="02020603050405020304" pitchFamily="18" charset="0"/>
              </a:rPr>
              <a:t> Šis įrankis pritaikytas perkelti erdvinius duomenis iš duomenų rinkinio SEDR (kuris atitinka 2018 m. Žemės ūkio ministro įsakymo „Dėl savivaldybės erdvinių duomenų rinkinio specifikacijos patvirtinimo“ nurodytą duomenų rinkinio struktūrą) į naujos struktūros SEDR rinkinį (pagal SEDR specifikacijos galiojančią suvestinę redakciją).</a:t>
            </a:r>
          </a:p>
          <a:p>
            <a:pPr marL="0" indent="0" algn="just">
              <a:buNone/>
            </a:pPr>
            <a:endParaRPr lang="lt-LT" sz="2000" dirty="0">
              <a:latin typeface="Times New Roman" panose="02020603050405020304" pitchFamily="18" charset="0"/>
              <a:cs typeface="Times New Roman" panose="02020603050405020304" pitchFamily="18" charset="0"/>
            </a:endParaRPr>
          </a:p>
          <a:p>
            <a:pPr marL="0" indent="0" algn="just">
              <a:buNone/>
            </a:pPr>
            <a:r>
              <a:rPr lang="lt-LT" sz="2000" dirty="0">
                <a:latin typeface="Times New Roman" panose="02020603050405020304" pitchFamily="18" charset="0"/>
                <a:cs typeface="Times New Roman" panose="02020603050405020304" pitchFamily="18" charset="0"/>
              </a:rPr>
              <a:t> </a:t>
            </a:r>
          </a:p>
          <a:p>
            <a:pPr marL="0" indent="0" algn="just">
              <a:buNone/>
            </a:pPr>
            <a:endParaRPr lang="lt-LT" sz="2000" dirty="0">
              <a:latin typeface="Times New Roman" panose="02020603050405020304" pitchFamily="18" charset="0"/>
              <a:cs typeface="Times New Roman" panose="02020603050405020304" pitchFamily="18" charset="0"/>
            </a:endParaRPr>
          </a:p>
          <a:p>
            <a:pPr marL="0" indent="0" algn="just">
              <a:buNone/>
            </a:pPr>
            <a:r>
              <a:rPr lang="lt-LT" sz="1600" dirty="0">
                <a:latin typeface="Times New Roman" panose="02020603050405020304" pitchFamily="18" charset="0"/>
                <a:cs typeface="Times New Roman" panose="02020603050405020304" pitchFamily="18" charset="0"/>
              </a:rPr>
              <a:t>Nuorodos:</a:t>
            </a:r>
          </a:p>
          <a:p>
            <a:pPr marL="0" indent="0" algn="just">
              <a:buNone/>
            </a:pPr>
            <a:r>
              <a:rPr lang="lt-LT" sz="1600" dirty="0">
                <a:latin typeface="Times New Roman" panose="02020603050405020304" pitchFamily="18" charset="0"/>
                <a:cs typeface="Times New Roman" panose="02020603050405020304" pitchFamily="18" charset="0"/>
              </a:rPr>
              <a:t>2018 m. Žemės ūkio ministro įsakymo „Dėl savivaldybės erdvinių duomenų rinkinio specifikacijos patvirtinimo“: </a:t>
            </a:r>
            <a:r>
              <a:rPr lang="lt-LT" sz="1600" dirty="0">
                <a:latin typeface="Times New Roman" panose="02020603050405020304" pitchFamily="18" charset="0"/>
                <a:cs typeface="Times New Roman" panose="02020603050405020304" pitchFamily="18" charset="0"/>
                <a:hlinkClick r:id="rId2"/>
              </a:rPr>
              <a:t>https://e-seimas.lrs.lt/portal/legalAct/lt/TAD/2f3d4f41548911e88525a4bc7611b788/asr</a:t>
            </a:r>
            <a:r>
              <a:rPr lang="lt-LT" sz="1600" dirty="0">
                <a:latin typeface="Times New Roman" panose="02020603050405020304" pitchFamily="18" charset="0"/>
                <a:cs typeface="Times New Roman" panose="02020603050405020304" pitchFamily="18" charset="0"/>
              </a:rPr>
              <a:t> </a:t>
            </a:r>
          </a:p>
          <a:p>
            <a:pPr marL="0" indent="0" algn="just">
              <a:buNone/>
            </a:pPr>
            <a:r>
              <a:rPr lang="lt-LT" sz="1600" dirty="0">
                <a:latin typeface="Times New Roman" panose="02020603050405020304" pitchFamily="18" charset="0"/>
                <a:cs typeface="Times New Roman" panose="02020603050405020304" pitchFamily="18" charset="0"/>
              </a:rPr>
              <a:t>Įsakymo „Dėl savivaldybės erdvinių duomenų rinkinio specifikacijos patvirtinimo“ </a:t>
            </a:r>
            <a:r>
              <a:rPr lang="lt-LT" sz="1600" b="1" dirty="0">
                <a:latin typeface="Times New Roman" panose="02020603050405020304" pitchFamily="18" charset="0"/>
                <a:cs typeface="Times New Roman" panose="02020603050405020304" pitchFamily="18" charset="0"/>
              </a:rPr>
              <a:t>suvestinė redakcija </a:t>
            </a:r>
            <a:r>
              <a:rPr lang="lt-LT" sz="1600" dirty="0">
                <a:latin typeface="Times New Roman" panose="02020603050405020304" pitchFamily="18" charset="0"/>
                <a:cs typeface="Times New Roman" panose="02020603050405020304" pitchFamily="18" charset="0"/>
              </a:rPr>
              <a:t>nuo 2021 m. rugsėjo 14 d.: </a:t>
            </a:r>
            <a:r>
              <a:rPr lang="lt-LT" sz="1600" dirty="0">
                <a:latin typeface="Times New Roman" panose="02020603050405020304" pitchFamily="18" charset="0"/>
                <a:cs typeface="Times New Roman" panose="02020603050405020304" pitchFamily="18" charset="0"/>
                <a:hlinkClick r:id="rId3"/>
              </a:rPr>
              <a:t>https://www.e-tar.lt/portal/lt/legalAct/85836fb0156011ec9f09e7df20500045</a:t>
            </a:r>
            <a:r>
              <a:rPr lang="lt-LT"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59229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3063874"/>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latin typeface="Times New Roman" panose="02020603050405020304" pitchFamily="18" charset="0"/>
                <a:cs typeface="Times New Roman" panose="02020603050405020304" pitchFamily="18" charset="0"/>
              </a:rPr>
              <a:t>Ar galima būtų gauti informacijos ar nuorodas, kaip nuo nulio formuoti duomenų bazes?</a:t>
            </a:r>
            <a:br>
              <a:rPr lang="lt-LT" sz="2000" dirty="0">
                <a:latin typeface="Times New Roman" panose="02020603050405020304" pitchFamily="18" charset="0"/>
                <a:cs typeface="Times New Roman" panose="02020603050405020304" pitchFamily="18" charset="0"/>
              </a:rPr>
            </a:br>
            <a:r>
              <a:rPr lang="en-US" sz="2000" dirty="0">
                <a:solidFill>
                  <a:srgbClr val="000000"/>
                </a:solidFill>
                <a:effectLst/>
                <a:latin typeface="Times New Roman" panose="02020603050405020304" pitchFamily="18" charset="0"/>
                <a:ea typeface="Calibri" panose="020F0502020204030204" pitchFamily="34" charset="0"/>
              </a:rPr>
              <a:t/>
            </a:r>
            <a:br>
              <a:rPr lang="en-US" sz="2000" dirty="0">
                <a:solidFill>
                  <a:srgbClr val="000000"/>
                </a:solidFill>
                <a:effectLst/>
                <a:latin typeface="Times New Roman" panose="02020603050405020304" pitchFamily="18" charset="0"/>
                <a:ea typeface="Calibri" panose="020F0502020204030204" pitchFamily="34" charset="0"/>
              </a:rPr>
            </a:br>
            <a:r>
              <a:rPr lang="lt-LT" sz="2000" dirty="0">
                <a:effectLst/>
                <a:latin typeface="Calibri" panose="020F0502020204030204" pitchFamily="34" charset="0"/>
                <a:ea typeface="Calibri" panose="020F0502020204030204" pitchFamily="34" charset="0"/>
              </a:rPr>
              <a:t/>
            </a:r>
            <a:br>
              <a:rPr lang="lt-LT" sz="20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 </a:t>
            </a:r>
            <a:r>
              <a:rPr lang="lt-LT" sz="2000" dirty="0">
                <a:effectLst/>
                <a:latin typeface="Calibri" panose="020F0502020204030204" pitchFamily="34" charset="0"/>
                <a:ea typeface="Calibri" panose="020F0502020204030204" pitchFamily="34" charset="0"/>
              </a:rPr>
              <a:t/>
            </a:r>
            <a:br>
              <a:rPr lang="lt-LT" sz="2000" dirty="0">
                <a:effectLst/>
                <a:latin typeface="Calibri" panose="020F0502020204030204" pitchFamily="34"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8" y="3428999"/>
            <a:ext cx="10793963"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p>
          <a:p>
            <a:pPr marL="0" indent="0" algn="just">
              <a:buNone/>
            </a:pPr>
            <a:r>
              <a:rPr lang="lt-LT" sz="2000" dirty="0">
                <a:latin typeface="Times New Roman" panose="02020603050405020304" pitchFamily="18" charset="0"/>
                <a:cs typeface="Times New Roman" panose="02020603050405020304" pitchFamily="18" charset="0"/>
              </a:rPr>
              <a:t>Anglų kalba:</a:t>
            </a:r>
          </a:p>
          <a:p>
            <a:pPr algn="just"/>
            <a:r>
              <a:rPr lang="lt-LT" sz="2000" dirty="0" err="1">
                <a:latin typeface="Times New Roman" panose="02020603050405020304" pitchFamily="18" charset="0"/>
                <a:cs typeface="Times New Roman" panose="02020603050405020304" pitchFamily="18" charset="0"/>
              </a:rPr>
              <a:t>ArcGIS</a:t>
            </a:r>
            <a:r>
              <a:rPr lang="lt-LT" sz="2000" dirty="0">
                <a:latin typeface="Times New Roman" panose="02020603050405020304" pitchFamily="18" charset="0"/>
                <a:cs typeface="Times New Roman" panose="02020603050405020304" pitchFamily="18" charset="0"/>
              </a:rPr>
              <a:t> </a:t>
            </a:r>
            <a:r>
              <a:rPr lang="lt-LT" sz="2000" dirty="0" err="1">
                <a:latin typeface="Times New Roman" panose="02020603050405020304" pitchFamily="18" charset="0"/>
                <a:cs typeface="Times New Roman" panose="02020603050405020304" pitchFamily="18" charset="0"/>
              </a:rPr>
              <a:t>help</a:t>
            </a:r>
            <a:r>
              <a:rPr lang="lt-LT" sz="2000" dirty="0">
                <a:latin typeface="Times New Roman" panose="02020603050405020304" pitchFamily="18" charset="0"/>
                <a:cs typeface="Times New Roman" panose="02020603050405020304" pitchFamily="18" charset="0"/>
              </a:rPr>
              <a:t>: </a:t>
            </a:r>
            <a:r>
              <a:rPr lang="lt-LT" sz="2000" dirty="0">
                <a:latin typeface="Times New Roman" panose="02020603050405020304" pitchFamily="18" charset="0"/>
                <a:cs typeface="Times New Roman" panose="02020603050405020304" pitchFamily="18" charset="0"/>
                <a:hlinkClick r:id="rId2"/>
              </a:rPr>
              <a:t>https://pro.arcgis.com/en/pro-app/2.7/help/main/welcome-to-the-arcgis-pro-app-help.htm</a:t>
            </a:r>
            <a:r>
              <a:rPr lang="lt-LT" sz="2000" dirty="0">
                <a:latin typeface="Times New Roman" panose="02020603050405020304" pitchFamily="18" charset="0"/>
                <a:cs typeface="Times New Roman" panose="02020603050405020304" pitchFamily="18" charset="0"/>
              </a:rPr>
              <a:t> </a:t>
            </a:r>
          </a:p>
          <a:p>
            <a:pPr algn="just"/>
            <a:r>
              <a:rPr lang="lt-LT" sz="2000" dirty="0" err="1">
                <a:latin typeface="Times New Roman" panose="02020603050405020304" pitchFamily="18" charset="0"/>
                <a:cs typeface="Times New Roman" panose="02020603050405020304" pitchFamily="18" charset="0"/>
              </a:rPr>
              <a:t>ArcGIS</a:t>
            </a:r>
            <a:r>
              <a:rPr lang="lt-LT" sz="2000" dirty="0">
                <a:latin typeface="Times New Roman" panose="02020603050405020304" pitchFamily="18" charset="0"/>
                <a:cs typeface="Times New Roman" panose="02020603050405020304" pitchFamily="18" charset="0"/>
              </a:rPr>
              <a:t> pamokos: </a:t>
            </a:r>
            <a:r>
              <a:rPr lang="lt-LT" sz="2000" dirty="0">
                <a:latin typeface="Times New Roman" panose="02020603050405020304" pitchFamily="18" charset="0"/>
                <a:cs typeface="Times New Roman" panose="02020603050405020304" pitchFamily="18" charset="0"/>
                <a:hlinkClick r:id="rId3"/>
              </a:rPr>
              <a:t>https://learn-arcgis-learngis.hub.arcgis.com</a:t>
            </a:r>
            <a:r>
              <a:rPr lang="lt-LT" sz="2000" dirty="0">
                <a:latin typeface="Times New Roman" panose="02020603050405020304" pitchFamily="18" charset="0"/>
                <a:cs typeface="Times New Roman" panose="02020603050405020304" pitchFamily="18" charset="0"/>
              </a:rPr>
              <a:t> </a:t>
            </a:r>
            <a:r>
              <a:rPr lang="lt-LT" sz="2000" b="1" dirty="0">
                <a:latin typeface="Times New Roman" panose="02020603050405020304" pitchFamily="18" charset="0"/>
                <a:cs typeface="Times New Roman" panose="02020603050405020304" pitchFamily="18" charset="0"/>
              </a:rPr>
              <a:t> </a:t>
            </a:r>
          </a:p>
          <a:p>
            <a:pPr marL="0" indent="0" algn="just">
              <a:buNone/>
            </a:pPr>
            <a:endParaRPr lang="lt-LT" sz="2000" dirty="0">
              <a:latin typeface="Times New Roman" panose="02020603050405020304" pitchFamily="18" charset="0"/>
              <a:cs typeface="Times New Roman" panose="02020603050405020304" pitchFamily="18" charset="0"/>
            </a:endParaRPr>
          </a:p>
          <a:p>
            <a:pPr algn="just"/>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521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934939"/>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rPr>
              <a:t>Ar duomenis į TIIIS galima teikti palaipsniui – pateikti atskiromis dalimis? </a:t>
            </a: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8" y="3429000"/>
            <a:ext cx="10793963" cy="3312691"/>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Taip, </a:t>
            </a:r>
            <a:r>
              <a:rPr lang="lt-LT" sz="2000" dirty="0" smtClean="0">
                <a:latin typeface="Times New Roman" panose="02020603050405020304" pitchFamily="18" charset="0"/>
                <a:cs typeface="Times New Roman" panose="02020603050405020304" pitchFamily="18" charset="0"/>
              </a:rPr>
              <a:t>galima teikti ir nepilnai užpildytą EDR, tačiau sekantį kartą pateikiamas EDR jau turi apimti ir anksčiau teiktus ED, ir naujus ED</a:t>
            </a:r>
            <a:endParaRPr lang="lt-LT" sz="2000"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02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1687609"/>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Ar galima tiesiogiai perkelti mūsų turimus ED (išsaugotus FGDB formatu) į TIIIS FTP serverį ar reikia kažkaip bendrauti su savivaldybėmis ir iš SEDR perkelti ED (konvertuoti) į TEDR?</a:t>
            </a:r>
            <a:br>
              <a:rPr lang="lt-LT" sz="2000" dirty="0">
                <a:latin typeface="Times New Roman" panose="02020603050405020304" pitchFamily="18" charset="0"/>
                <a:cs typeface="Times New Roman" panose="02020603050405020304" pitchFamily="18"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3428999"/>
            <a:ext cx="10793962"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Jeigu turimi duomenys atitinka SEDR struktūrą (žr. SEDR specifikaciją), tuomet juos kelti į TIIIS FTP galima. Jeigu neatitinka - juos reikia sutvarkyti (galima pasinaudoti konvertavimo įrankiu: </a:t>
            </a:r>
            <a:r>
              <a:rPr lang="lt-LT" sz="2000" dirty="0">
                <a:latin typeface="Times New Roman" panose="02020603050405020304" pitchFamily="18" charset="0"/>
                <a:cs typeface="Times New Roman" panose="02020603050405020304" pitchFamily="18" charset="0"/>
                <a:hlinkClick r:id="rId2"/>
              </a:rPr>
              <a:t>https://www.planuojustatau.lt/lt/node/26</a:t>
            </a:r>
            <a:r>
              <a:rPr lang="lt-LT" sz="2000" dirty="0">
                <a:latin typeface="Times New Roman" panose="02020603050405020304" pitchFamily="18" charset="0"/>
                <a:cs typeface="Times New Roman" panose="02020603050405020304" pitchFamily="18" charset="0"/>
              </a:rPr>
              <a:t>).  </a:t>
            </a:r>
          </a:p>
          <a:p>
            <a:pPr marL="0" indent="0" algn="just">
              <a:buNone/>
            </a:pPr>
            <a:r>
              <a:rPr lang="lt-LT" sz="2000" dirty="0">
                <a:latin typeface="Times New Roman" panose="02020603050405020304" pitchFamily="18" charset="0"/>
                <a:cs typeface="Times New Roman" panose="02020603050405020304" pitchFamily="18" charset="0"/>
              </a:rPr>
              <a:t>Savivaldybė ir inžinerinių tinklų įmonė turi susitarti tarpusavyje kas prižiūrės </a:t>
            </a:r>
            <a:r>
              <a:rPr lang="lt-LT" sz="2000" dirty="0" smtClean="0">
                <a:latin typeface="Times New Roman" panose="02020603050405020304" pitchFamily="18" charset="0"/>
                <a:cs typeface="Times New Roman" panose="02020603050405020304" pitchFamily="18" charset="0"/>
              </a:rPr>
              <a:t>konkretaus inžinerinio  tinklo </a:t>
            </a:r>
            <a:r>
              <a:rPr lang="lt-LT" sz="2000" dirty="0">
                <a:latin typeface="Times New Roman" panose="02020603050405020304" pitchFamily="18" charset="0"/>
                <a:cs typeface="Times New Roman" panose="02020603050405020304" pitchFamily="18" charset="0"/>
              </a:rPr>
              <a:t>duomenis. </a:t>
            </a:r>
            <a:r>
              <a:rPr lang="lt-LT" sz="2000" dirty="0" smtClean="0">
                <a:latin typeface="Times New Roman" panose="02020603050405020304" pitchFamily="18" charset="0"/>
                <a:cs typeface="Times New Roman" panose="02020603050405020304" pitchFamily="18" charset="0"/>
              </a:rPr>
              <a:t>Tinklą </a:t>
            </a:r>
            <a:r>
              <a:rPr lang="lt-LT" sz="2000" dirty="0">
                <a:latin typeface="Times New Roman" panose="02020603050405020304" pitchFamily="18" charset="0"/>
                <a:cs typeface="Times New Roman" panose="02020603050405020304" pitchFamily="18" charset="0"/>
              </a:rPr>
              <a:t>valdyti turi tik vienas turto valdytojas, tam, kad duomenyse nebūtų dublių. </a:t>
            </a:r>
            <a:endParaRPr lang="lt-LT" sz="2000"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541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1538319"/>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Kaip dažnai reikės atnaujinti duomenis TIII sistemoje? Ar galima savo organizacijos viduje duomenis kaupti kaip buvo kaupiama iki dabar (ne pagal SEDR struktūrą), o konvertuoti pagal SEDR struktūrą kiekvieną kartą prieš teikiant į TIIIS? </a:t>
            </a: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3428999"/>
            <a:ext cx="10793962"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Dėl duomenų kaupimo organizacijos viduje nėra nustatytų apribojimų, svarbiausia, kad teikiami duomenys į TIIIS atitiktų SEDR specifikaciją</a:t>
            </a:r>
            <a:r>
              <a:rPr lang="lt-LT" sz="2000" dirty="0" smtClean="0">
                <a:latin typeface="Times New Roman" panose="02020603050405020304" pitchFamily="18" charset="0"/>
                <a:cs typeface="Times New Roman" panose="02020603050405020304" pitchFamily="18" charset="0"/>
              </a:rPr>
              <a:t>.</a:t>
            </a:r>
          </a:p>
          <a:p>
            <a:pPr marL="0" indent="0" algn="just">
              <a:buNone/>
            </a:pPr>
            <a:r>
              <a:rPr lang="lt-LT" sz="2000" dirty="0" smtClean="0">
                <a:latin typeface="Times New Roman" panose="02020603050405020304" pitchFamily="18" charset="0"/>
                <a:cs typeface="Times New Roman" panose="02020603050405020304" pitchFamily="18" charset="0"/>
              </a:rPr>
              <a:t>Šiuo metu atnaujinimo dažnis ne rečiau kaip kas 1 mėn.</a:t>
            </a:r>
          </a:p>
          <a:p>
            <a:pPr marL="0" indent="0" algn="just">
              <a:buNone/>
            </a:pPr>
            <a:r>
              <a:rPr lang="lt-LT" sz="2000" dirty="0" smtClean="0">
                <a:latin typeface="Times New Roman" panose="02020603050405020304" pitchFamily="18" charset="0"/>
                <a:cs typeface="Times New Roman" panose="02020603050405020304" pitchFamily="18" charset="0"/>
              </a:rPr>
              <a:t>Vėliau teikimo dažnis bus didesnis.</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93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1463674"/>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Ar po 2021-12-31 duomenis galėsime pateikti tik per FTP?</a:t>
            </a: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3428999"/>
            <a:ext cx="10515600"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Iki 2022-12-31 bus galima duomenis teikti paslaugoje rankiniu būdu (prisegant failus, kai gaunama užduotis).</a:t>
            </a:r>
          </a:p>
        </p:txBody>
      </p:sp>
    </p:spTree>
    <p:extLst>
      <p:ext uri="{BB962C8B-B14F-4D97-AF65-F5344CB8AC3E}">
        <p14:creationId xmlns:p14="http://schemas.microsoft.com/office/powerpoint/2010/main" val="366254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785650"/>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Ką daryti, jeigu sunku susitarti su savivaldybėmis dėl erdvinių duomenų perdavimo?</a:t>
            </a:r>
            <a:r>
              <a:rPr lang="lt-LT" sz="2000" b="1" dirty="0">
                <a:highlight>
                  <a:srgbClr val="FFFF00"/>
                </a:highlight>
                <a:latin typeface="Times New Roman" panose="02020603050405020304" pitchFamily="18" charset="0"/>
                <a:cs typeface="Times New Roman" panose="02020603050405020304" pitchFamily="18" charset="0"/>
              </a:rPr>
              <a:t>	</a:t>
            </a:r>
            <a:endParaRPr lang="lt-LT" sz="2000" dirty="0">
              <a:highlight>
                <a:srgbClr val="FFFF00"/>
              </a:highlight>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3428999"/>
            <a:ext cx="10515600"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a:t>
            </a:r>
            <a:r>
              <a:rPr lang="lt-LT" sz="2000" dirty="0">
                <a:latin typeface="Times New Roman" panose="02020603050405020304" pitchFamily="18" charset="0"/>
                <a:cs typeface="Times New Roman" panose="02020603050405020304" pitchFamily="18" charset="0"/>
              </a:rPr>
              <a:t> Savivaldybės ir inžinerinių tinklų valdytojai turi susitarti tarpusavyje kas bus atsakingas už inžinerinių tinklų tvarkymą. Jeigu nebus priimamas sprendimas, tuomet bus dubliuojami erdviniai </a:t>
            </a:r>
            <a:r>
              <a:rPr lang="lt-LT" sz="2000" dirty="0" smtClean="0">
                <a:latin typeface="Times New Roman" panose="02020603050405020304" pitchFamily="18" charset="0"/>
                <a:cs typeface="Times New Roman" panose="02020603050405020304" pitchFamily="18" charset="0"/>
              </a:rPr>
              <a:t>duomenys, paslaugų naudotojai reikš nepasitenkinimą.</a:t>
            </a:r>
          </a:p>
          <a:p>
            <a:pPr marL="0" indent="0" algn="just">
              <a:buNone/>
            </a:pPr>
            <a:r>
              <a:rPr lang="lt-LT" sz="2000" dirty="0" smtClean="0">
                <a:latin typeface="Times New Roman" panose="02020603050405020304" pitchFamily="18" charset="0"/>
                <a:cs typeface="Times New Roman" panose="02020603050405020304" pitchFamily="18" charset="0"/>
              </a:rPr>
              <a:t>Tokios situacijos pasekmės yra neapibrėžtos.</a:t>
            </a: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13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B9DE2376-F23C-47AB-A328-7D36B45DF71F}"/>
              </a:ext>
            </a:extLst>
          </p:cNvPr>
          <p:cNvSpPr>
            <a:spLocks noGrp="1"/>
          </p:cNvSpPr>
          <p:nvPr>
            <p:ph type="title"/>
          </p:nvPr>
        </p:nvSpPr>
        <p:spPr>
          <a:xfrm>
            <a:off x="820783" y="635727"/>
            <a:ext cx="10515600" cy="5869576"/>
          </a:xfrm>
        </p:spPr>
        <p:txBody>
          <a:bodyPr>
            <a:noAutofit/>
          </a:bodyPr>
          <a:lstStyle/>
          <a:p>
            <a:r>
              <a:rPr lang="lt-LT" sz="3200" b="1" dirty="0" smtClean="0">
                <a:latin typeface="Times New Roman" panose="02020603050405020304" pitchFamily="18" charset="0"/>
                <a:cs typeface="Times New Roman" panose="02020603050405020304" pitchFamily="18" charset="0"/>
              </a:rPr>
              <a:t>Geodezijos ir kartografijos įstatymas</a:t>
            </a:r>
            <a:r>
              <a:rPr lang="lt-LT" sz="3200" dirty="0" smtClean="0">
                <a:latin typeface="Times New Roman" panose="02020603050405020304" pitchFamily="18" charset="0"/>
                <a:cs typeface="Times New Roman" panose="02020603050405020304" pitchFamily="18" charset="0"/>
              </a:rPr>
              <a:t/>
            </a:r>
            <a:br>
              <a:rPr lang="lt-LT" sz="3200" dirty="0" smtClean="0">
                <a:latin typeface="Times New Roman" panose="02020603050405020304" pitchFamily="18" charset="0"/>
                <a:cs typeface="Times New Roman" panose="02020603050405020304" pitchFamily="18" charset="0"/>
              </a:rPr>
            </a:br>
            <a:r>
              <a:rPr lang="lt-LT" sz="3200" dirty="0" smtClean="0">
                <a:latin typeface="Times New Roman" panose="02020603050405020304" pitchFamily="18" charset="0"/>
                <a:cs typeface="Times New Roman" panose="02020603050405020304" pitchFamily="18" charset="0"/>
              </a:rPr>
              <a:t/>
            </a:r>
            <a:br>
              <a:rPr lang="lt-LT" sz="3200" dirty="0" smtClean="0">
                <a:latin typeface="Times New Roman" panose="02020603050405020304" pitchFamily="18" charset="0"/>
                <a:cs typeface="Times New Roman" panose="02020603050405020304" pitchFamily="18" charset="0"/>
              </a:rPr>
            </a:br>
            <a:r>
              <a:rPr lang="lt-LT" sz="2800" dirty="0" smtClean="0">
                <a:latin typeface="Times New Roman" panose="02020603050405020304" pitchFamily="18" charset="0"/>
                <a:cs typeface="Times New Roman" panose="02020603050405020304" pitchFamily="18" charset="0"/>
              </a:rPr>
              <a:t>11 straipsnis.</a:t>
            </a:r>
            <a:br>
              <a:rPr lang="lt-LT" sz="2800" dirty="0" smtClean="0">
                <a:latin typeface="Times New Roman" panose="02020603050405020304" pitchFamily="18" charset="0"/>
                <a:cs typeface="Times New Roman" panose="02020603050405020304" pitchFamily="18" charset="0"/>
              </a:rPr>
            </a:br>
            <a:r>
              <a:rPr lang="lt-LT" sz="2800" dirty="0" smtClean="0">
                <a:latin typeface="Times New Roman" panose="02020603050405020304" pitchFamily="18" charset="0"/>
                <a:cs typeface="Times New Roman" panose="02020603050405020304" pitchFamily="18" charset="0"/>
              </a:rPr>
              <a:t>3</a:t>
            </a:r>
            <a:r>
              <a:rPr lang="lt-LT" sz="2800" dirty="0">
                <a:latin typeface="Times New Roman" panose="02020603050405020304" pitchFamily="18" charset="0"/>
                <a:cs typeface="Times New Roman" panose="02020603050405020304" pitchFamily="18" charset="0"/>
              </a:rPr>
              <a:t>. Inžinerinius tinklus, valstybinės reikšmės kelius valdančios institucijos ir įmonės, geležinkelių infrastruktūros valdytojai žemės ūkio ministro nustatyta tvarka:</a:t>
            </a:r>
            <a:br>
              <a:rPr lang="lt-LT" sz="2800" dirty="0">
                <a:latin typeface="Times New Roman" panose="02020603050405020304" pitchFamily="18" charset="0"/>
                <a:cs typeface="Times New Roman" panose="02020603050405020304" pitchFamily="18" charset="0"/>
              </a:rPr>
            </a:br>
            <a:r>
              <a:rPr lang="lt-LT" sz="2400" dirty="0">
                <a:latin typeface="Times New Roman" panose="02020603050405020304" pitchFamily="18" charset="0"/>
                <a:cs typeface="Times New Roman" panose="02020603050405020304" pitchFamily="18" charset="0"/>
              </a:rPr>
              <a:t>2) tvarko jų valdomų inžinerinės infrastruktūros objektų erdvinius duomenis ir juos integruoja į Topografijos ir inžinerinės infrastruktūros informacinės sistemos Žemės paviršiaus gamtinių ir antropogeninių objektų erdvinių duomenų rinkinį. </a:t>
            </a:r>
            <a:r>
              <a:rPr lang="lt-LT" sz="2400" dirty="0">
                <a:solidFill>
                  <a:srgbClr val="FF0000"/>
                </a:solidFill>
                <a:latin typeface="Times New Roman" panose="02020603050405020304" pitchFamily="18" charset="0"/>
                <a:cs typeface="Times New Roman" panose="02020603050405020304" pitchFamily="18" charset="0"/>
              </a:rPr>
              <a:t>Ne vėliau kaip iki 2022 m. gruodžio 31 d. į Topografijos ir inžinerinės infrastruktūros informacinę sistemą pateikia pagal </a:t>
            </a:r>
            <a:r>
              <a:rPr lang="lt-LT" sz="2400" dirty="0" smtClean="0">
                <a:solidFill>
                  <a:srgbClr val="FF0000"/>
                </a:solidFill>
                <a:latin typeface="Times New Roman" panose="02020603050405020304" pitchFamily="18" charset="0"/>
                <a:cs typeface="Times New Roman" panose="02020603050405020304" pitchFamily="18" charset="0"/>
              </a:rPr>
              <a:t>&lt;... SEDR ...&gt; nurodytą </a:t>
            </a:r>
            <a:r>
              <a:rPr lang="lt-LT" sz="2400" dirty="0">
                <a:solidFill>
                  <a:srgbClr val="FF0000"/>
                </a:solidFill>
                <a:latin typeface="Times New Roman" panose="02020603050405020304" pitchFamily="18" charset="0"/>
                <a:cs typeface="Times New Roman" panose="02020603050405020304" pitchFamily="18" charset="0"/>
              </a:rPr>
              <a:t>specifikaciją sutvarkytus jų valdomų inžinerinės infrastruktūros objektų erdvinius duomenis. </a:t>
            </a:r>
            <a:r>
              <a:rPr lang="lt-LT" sz="2400" dirty="0">
                <a:latin typeface="Times New Roman" panose="02020603050405020304" pitchFamily="18" charset="0"/>
                <a:cs typeface="Times New Roman" panose="02020603050405020304" pitchFamily="18" charset="0"/>
              </a:rPr>
              <a:t>Iki šio termino į Topografijos ir inžinerinės infrastruktūros informacinę sistemą gali teikti iki 2021 m. gruodžio 31 d. parengtų inžinerinių tinklų planų erdvinius duomenis </a:t>
            </a:r>
            <a:r>
              <a:rPr lang="lt-LT" sz="2400" dirty="0" smtClean="0">
                <a:latin typeface="Times New Roman" panose="02020603050405020304" pitchFamily="18" charset="0"/>
                <a:cs typeface="Times New Roman" panose="02020603050405020304" pitchFamily="18" charset="0"/>
              </a:rPr>
              <a:t>&lt;... rankiniu būdu...&gt; </a:t>
            </a:r>
            <a:r>
              <a:rPr lang="lt-LT" sz="2400" dirty="0">
                <a:latin typeface="Times New Roman" panose="02020603050405020304" pitchFamily="18" charset="0"/>
                <a:cs typeface="Times New Roman" panose="02020603050405020304" pitchFamily="18" charset="0"/>
              </a:rPr>
              <a:t>nurodytame tvarkos apraše nustatyta tvarka</a:t>
            </a:r>
            <a:r>
              <a:rPr lang="lt-LT" sz="2400" dirty="0" smtClean="0">
                <a:latin typeface="Times New Roman" panose="02020603050405020304" pitchFamily="18" charset="0"/>
                <a:cs typeface="Times New Roman" panose="02020603050405020304" pitchFamily="18" charset="0"/>
              </a:rPr>
              <a:t>.</a:t>
            </a:r>
            <a:endParaRPr lang="lt-LT" sz="3000" dirty="0"/>
          </a:p>
        </p:txBody>
      </p:sp>
    </p:spTree>
    <p:extLst>
      <p:ext uri="{BB962C8B-B14F-4D97-AF65-F5344CB8AC3E}">
        <p14:creationId xmlns:p14="http://schemas.microsoft.com/office/powerpoint/2010/main" val="325512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13B8C6C4-7196-41C8-B3B7-79515D3C33CB}"/>
              </a:ext>
            </a:extLst>
          </p:cNvPr>
          <p:cNvSpPr>
            <a:spLocks noGrp="1"/>
          </p:cNvSpPr>
          <p:nvPr>
            <p:ph type="title"/>
          </p:nvPr>
        </p:nvSpPr>
        <p:spPr>
          <a:xfrm>
            <a:off x="838199" y="365126"/>
            <a:ext cx="10793963" cy="1152654"/>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Kaip gauti prieigą prie FTP?</a:t>
            </a:r>
          </a:p>
        </p:txBody>
      </p:sp>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3428999"/>
            <a:ext cx="10515600"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p>
          <a:p>
            <a:pPr marL="457200" indent="-457200" algn="just">
              <a:buAutoNum type="arabicPeriod"/>
            </a:pPr>
            <a:r>
              <a:rPr lang="lt-LT" sz="2000" dirty="0">
                <a:latin typeface="Times New Roman" panose="02020603050405020304" pitchFamily="18" charset="0"/>
                <a:cs typeface="Times New Roman" panose="02020603050405020304" pitchFamily="18" charset="0"/>
              </a:rPr>
              <a:t>Parašykite el. paštu </a:t>
            </a:r>
            <a:r>
              <a:rPr lang="lt-LT" sz="2000" dirty="0">
                <a:latin typeface="Times New Roman" panose="02020603050405020304" pitchFamily="18" charset="0"/>
                <a:cs typeface="Times New Roman" panose="02020603050405020304" pitchFamily="18" charset="0"/>
                <a:hlinkClick r:id="rId2"/>
              </a:rPr>
              <a:t>tiiis@gis-centras.lt</a:t>
            </a:r>
            <a:r>
              <a:rPr lang="lt-LT" sz="2000" dirty="0">
                <a:latin typeface="Times New Roman" panose="02020603050405020304" pitchFamily="18" charset="0"/>
                <a:cs typeface="Times New Roman" panose="02020603050405020304" pitchFamily="18" charset="0"/>
              </a:rPr>
              <a:t>, kad Jums reikalinga prieiga prie FTP;</a:t>
            </a:r>
          </a:p>
          <a:p>
            <a:pPr marL="457200" indent="-457200" algn="just">
              <a:buAutoNum type="arabicPeriod"/>
            </a:pPr>
            <a:r>
              <a:rPr lang="lt-LT" sz="2000" dirty="0">
                <a:latin typeface="Times New Roman" panose="02020603050405020304" pitchFamily="18" charset="0"/>
                <a:cs typeface="Times New Roman" panose="02020603050405020304" pitchFamily="18" charset="0"/>
              </a:rPr>
              <a:t>Laiške nurodykite savo mobilaus telefono numerį ir elektroninio pašto adresą. SMS žinute gausite slaptažodį, o elektroniniu laišku – prisijungimo vardą;</a:t>
            </a:r>
          </a:p>
          <a:p>
            <a:pPr marL="457200" indent="-457200" algn="just">
              <a:buAutoNum type="arabicPeriod"/>
            </a:pPr>
            <a:r>
              <a:rPr lang="lt-LT" sz="2000" dirty="0">
                <a:latin typeface="Times New Roman" panose="02020603050405020304" pitchFamily="18" charset="0"/>
                <a:cs typeface="Times New Roman" panose="02020603050405020304" pitchFamily="18" charset="0"/>
              </a:rPr>
              <a:t>Kai gausite prieigą, informuosime el. paštu.</a:t>
            </a:r>
          </a:p>
          <a:p>
            <a:pPr marL="457200" indent="-457200" algn="just">
              <a:buAutoNum type="arabicPeriod"/>
            </a:pPr>
            <a:r>
              <a:rPr lang="lt-LT" sz="2000" dirty="0">
                <a:latin typeface="Times New Roman" panose="02020603050405020304" pitchFamily="18" charset="0"/>
                <a:cs typeface="Times New Roman" panose="02020603050405020304" pitchFamily="18" charset="0"/>
              </a:rPr>
              <a:t>Kaip atlikti tolimesnius veiksmus rasite </a:t>
            </a:r>
            <a:r>
              <a:rPr lang="lt-LT" sz="2000" dirty="0">
                <a:latin typeface="Times New Roman" panose="02020603050405020304" pitchFamily="18" charset="0"/>
                <a:cs typeface="Times New Roman" panose="02020603050405020304" pitchFamily="18" charset="0"/>
                <a:hlinkClick r:id="rId3"/>
              </a:rPr>
              <a:t>https://www.planuojustatau.lt/TIIIS_naudotoju_vadovai</a:t>
            </a:r>
            <a:r>
              <a:rPr lang="lt-LT" sz="2000" dirty="0">
                <a:latin typeface="Times New Roman" panose="02020603050405020304" pitchFamily="18" charset="0"/>
                <a:cs typeface="Times New Roman" panose="02020603050405020304" pitchFamily="18" charset="0"/>
              </a:rPr>
              <a:t> </a:t>
            </a:r>
            <a:r>
              <a:rPr lang="lt-LT" sz="2000" i="1" dirty="0">
                <a:latin typeface="Times New Roman" panose="02020603050405020304" pitchFamily="18" charset="0"/>
                <a:cs typeface="Times New Roman" panose="02020603050405020304" pitchFamily="18" charset="0"/>
              </a:rPr>
              <a:t>El. paslaugų erdvinių duomenų tvarkytojų instrukcijoje</a:t>
            </a:r>
            <a:r>
              <a:rPr lang="lt-LT" sz="2000" dirty="0">
                <a:latin typeface="Times New Roman" panose="02020603050405020304" pitchFamily="18" charset="0"/>
                <a:cs typeface="Times New Roman" panose="02020603050405020304" pitchFamily="18" charset="0"/>
              </a:rPr>
              <a:t> 5.2. skyriuje.</a:t>
            </a:r>
          </a:p>
        </p:txBody>
      </p:sp>
    </p:spTree>
    <p:extLst>
      <p:ext uri="{BB962C8B-B14F-4D97-AF65-F5344CB8AC3E}">
        <p14:creationId xmlns:p14="http://schemas.microsoft.com/office/powerpoint/2010/main" val="1014589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 xmlns:a16="http://schemas.microsoft.com/office/drawing/2014/main" id="{2884ACCD-2CA7-474D-B66B-76576B4E2C24}"/>
              </a:ext>
            </a:extLst>
          </p:cNvPr>
          <p:cNvSpPr>
            <a:spLocks noGrp="1"/>
          </p:cNvSpPr>
          <p:nvPr>
            <p:ph idx="1"/>
          </p:nvPr>
        </p:nvSpPr>
        <p:spPr>
          <a:xfrm>
            <a:off x="838199" y="174171"/>
            <a:ext cx="10793962" cy="547396"/>
          </a:xfrm>
        </p:spPr>
        <p:txBody>
          <a:bodyPr>
            <a:normAutofit/>
          </a:bodyPr>
          <a:lstStyle/>
          <a:p>
            <a:pPr marL="0" indent="0" algn="ctr">
              <a:buNone/>
            </a:pPr>
            <a:r>
              <a:rPr lang="lt-LT" sz="2000" b="1" dirty="0">
                <a:latin typeface="Times New Roman" panose="02020603050405020304" pitchFamily="18" charset="0"/>
                <a:cs typeface="Times New Roman" panose="02020603050405020304" pitchFamily="18" charset="0"/>
              </a:rPr>
              <a:t>Įrankio erdvinių duomenų konvertavimui „SEDR į TEDR“ </a:t>
            </a:r>
            <a:r>
              <a:rPr lang="lt-LT" sz="2000" b="1" dirty="0" err="1">
                <a:latin typeface="Times New Roman" panose="02020603050405020304" pitchFamily="18" charset="0"/>
                <a:cs typeface="Times New Roman" panose="02020603050405020304" pitchFamily="18" charset="0"/>
              </a:rPr>
              <a:t>konfigūracinis</a:t>
            </a:r>
            <a:r>
              <a:rPr lang="lt-LT" sz="2000" b="1" dirty="0">
                <a:latin typeface="Times New Roman" panose="02020603050405020304" pitchFamily="18" charset="0"/>
                <a:cs typeface="Times New Roman" panose="02020603050405020304" pitchFamily="18" charset="0"/>
              </a:rPr>
              <a:t> failas</a:t>
            </a:r>
          </a:p>
        </p:txBody>
      </p:sp>
      <p:pic>
        <p:nvPicPr>
          <p:cNvPr id="5" name="Paveikslėlis 4">
            <a:extLst>
              <a:ext uri="{FF2B5EF4-FFF2-40B4-BE49-F238E27FC236}">
                <a16:creationId xmlns="" xmlns:a16="http://schemas.microsoft.com/office/drawing/2014/main" id="{F2505797-629E-409A-AC03-7CC2CB090E49}"/>
              </a:ext>
            </a:extLst>
          </p:cNvPr>
          <p:cNvPicPr>
            <a:picLocks noChangeAspect="1"/>
          </p:cNvPicPr>
          <p:nvPr/>
        </p:nvPicPr>
        <p:blipFill>
          <a:blip r:embed="rId2"/>
          <a:stretch>
            <a:fillRect/>
          </a:stretch>
        </p:blipFill>
        <p:spPr>
          <a:xfrm>
            <a:off x="0" y="886852"/>
            <a:ext cx="12192000" cy="5084296"/>
          </a:xfrm>
          <a:prstGeom prst="rect">
            <a:avLst/>
          </a:prstGeom>
        </p:spPr>
      </p:pic>
    </p:spTree>
    <p:extLst>
      <p:ext uri="{BB962C8B-B14F-4D97-AF65-F5344CB8AC3E}">
        <p14:creationId xmlns:p14="http://schemas.microsoft.com/office/powerpoint/2010/main" val="394163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urinio vietos rezervavimo ženklas 4">
            <a:extLst>
              <a:ext uri="{FF2B5EF4-FFF2-40B4-BE49-F238E27FC236}">
                <a16:creationId xmlns="" xmlns:a16="http://schemas.microsoft.com/office/drawing/2014/main" id="{57E05860-9809-47D4-8FF8-FA25F66159EB}"/>
              </a:ext>
            </a:extLst>
          </p:cNvPr>
          <p:cNvPicPr>
            <a:picLocks noGrp="1" noChangeAspect="1"/>
          </p:cNvPicPr>
          <p:nvPr>
            <p:ph idx="1"/>
          </p:nvPr>
        </p:nvPicPr>
        <p:blipFill>
          <a:blip r:embed="rId2"/>
          <a:stretch>
            <a:fillRect/>
          </a:stretch>
        </p:blipFill>
        <p:spPr>
          <a:xfrm>
            <a:off x="56869" y="793037"/>
            <a:ext cx="12078261" cy="5085248"/>
          </a:xfrm>
        </p:spPr>
      </p:pic>
      <p:sp>
        <p:nvSpPr>
          <p:cNvPr id="4" name="Turinio vietos rezervavimo ženklas 2">
            <a:extLst>
              <a:ext uri="{FF2B5EF4-FFF2-40B4-BE49-F238E27FC236}">
                <a16:creationId xmlns="" xmlns:a16="http://schemas.microsoft.com/office/drawing/2014/main" id="{4C72CFFC-1A34-497E-A548-EB4AD3D5CD2B}"/>
              </a:ext>
            </a:extLst>
          </p:cNvPr>
          <p:cNvSpPr txBox="1">
            <a:spLocks/>
          </p:cNvSpPr>
          <p:nvPr/>
        </p:nvSpPr>
        <p:spPr>
          <a:xfrm>
            <a:off x="838199" y="174171"/>
            <a:ext cx="10793962" cy="5473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lt-LT" sz="2000" b="1">
                <a:latin typeface="Times New Roman" panose="02020603050405020304" pitchFamily="18" charset="0"/>
                <a:cs typeface="Times New Roman" panose="02020603050405020304" pitchFamily="18" charset="0"/>
              </a:rPr>
              <a:t>Įrankio erdvinių duomenų konvertavimui „SEDR į TEDR“ konfigūracinis failas</a:t>
            </a:r>
            <a:endParaRPr lang="lt-LT"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0593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8100088-D661-4551-852F-799395112A69}"/>
              </a:ext>
            </a:extLst>
          </p:cNvPr>
          <p:cNvSpPr txBox="1">
            <a:spLocks/>
          </p:cNvSpPr>
          <p:nvPr/>
        </p:nvSpPr>
        <p:spPr>
          <a:xfrm>
            <a:off x="241300" y="2844800"/>
            <a:ext cx="11785600" cy="38734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lt-LT" sz="4000" dirty="0">
              <a:latin typeface="Times New Roman" panose="02020603050405020304" pitchFamily="18" charset="0"/>
              <a:ea typeface="Calibri" panose="020F0502020204030204" pitchFamily="34" charset="0"/>
            </a:endParaRPr>
          </a:p>
          <a:p>
            <a:pPr algn="ctr"/>
            <a:r>
              <a:rPr lang="lt-LT" sz="1900" b="1" dirty="0">
                <a:latin typeface="Times New Roman" pitchFamily="18"/>
                <a:cs typeface="Times New Roman" pitchFamily="18"/>
              </a:rPr>
              <a:t>Aktualios nuorodos:</a:t>
            </a: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Įrankiai ir šablonai: </a:t>
            </a:r>
            <a:r>
              <a:rPr lang="lt-LT" sz="1900" dirty="0">
                <a:latin typeface="Times New Roman" pitchFamily="18"/>
                <a:cs typeface="Times New Roman" pitchFamily="18"/>
                <a:hlinkClick r:id="rId2"/>
              </a:rPr>
              <a:t>https://www.planuojustatau.lt/irankiai-ir-sablonai</a:t>
            </a:r>
            <a:r>
              <a:rPr lang="lt-LT" sz="1900" dirty="0">
                <a:latin typeface="Times New Roman" pitchFamily="18"/>
                <a:cs typeface="Times New Roman" pitchFamily="18"/>
              </a:rPr>
              <a:t> </a:t>
            </a: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Naudotojų vadovai: </a:t>
            </a:r>
            <a:r>
              <a:rPr lang="lt-LT" sz="1900" dirty="0">
                <a:latin typeface="Times New Roman" pitchFamily="18"/>
                <a:cs typeface="Times New Roman" pitchFamily="18"/>
                <a:hlinkClick r:id="rId3"/>
              </a:rPr>
              <a:t>https://www.planuojustatau.lt/TIIIS_naudotoju_vadovai</a:t>
            </a:r>
            <a:endParaRPr lang="lt-LT" sz="1900" dirty="0">
              <a:latin typeface="Times New Roman" pitchFamily="18"/>
              <a:cs typeface="Times New Roman" pitchFamily="18"/>
            </a:endParaRP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Teisinė informacija: </a:t>
            </a:r>
            <a:r>
              <a:rPr lang="lt-LT" sz="1900" dirty="0">
                <a:latin typeface="Times New Roman" pitchFamily="18"/>
                <a:cs typeface="Times New Roman" pitchFamily="18"/>
                <a:hlinkClick r:id="rId4"/>
              </a:rPr>
              <a:t>https://www.planuojustatau.lt//imeasure-area-legal</a:t>
            </a:r>
            <a:endParaRPr lang="lt-LT" sz="1900" dirty="0">
              <a:latin typeface="Times New Roman" pitchFamily="18"/>
              <a:cs typeface="Times New Roman" pitchFamily="18"/>
            </a:endParaRP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Dažnai užduodami klausimai: </a:t>
            </a:r>
            <a:r>
              <a:rPr lang="lt-LT" sz="1900" dirty="0">
                <a:latin typeface="Times New Roman" pitchFamily="18"/>
                <a:cs typeface="Times New Roman" pitchFamily="18"/>
                <a:hlinkClick r:id="rId5"/>
              </a:rPr>
              <a:t>https://www.planuojustatau.lt//imeasure-area-faq</a:t>
            </a:r>
            <a:r>
              <a:rPr lang="lt-LT" sz="1900" dirty="0">
                <a:latin typeface="Times New Roman" pitchFamily="18"/>
                <a:cs typeface="Times New Roman" pitchFamily="18"/>
              </a:rPr>
              <a:t>  </a:t>
            </a: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Kontaktai: </a:t>
            </a:r>
            <a:r>
              <a:rPr lang="lt-LT" sz="1900" dirty="0">
                <a:latin typeface="Times New Roman" pitchFamily="18"/>
                <a:cs typeface="Times New Roman" pitchFamily="18"/>
                <a:hlinkClick r:id="rId6"/>
              </a:rPr>
              <a:t>tiiis@gis-centras.lt</a:t>
            </a:r>
            <a:r>
              <a:rPr lang="lt-LT" sz="1900" dirty="0">
                <a:latin typeface="Times New Roman" pitchFamily="18"/>
                <a:cs typeface="Times New Roman" pitchFamily="18"/>
              </a:rPr>
              <a:t> </a:t>
            </a:r>
          </a:p>
          <a:p>
            <a:pPr algn="ctr"/>
            <a:endParaRPr lang="lt-LT" sz="1900" dirty="0">
              <a:latin typeface="Times New Roman" pitchFamily="18"/>
              <a:cs typeface="Times New Roman" pitchFamily="18"/>
            </a:endParaRPr>
          </a:p>
        </p:txBody>
      </p:sp>
      <p:pic>
        <p:nvPicPr>
          <p:cNvPr id="6" name="Paveikslėlis 11">
            <a:extLst>
              <a:ext uri="{FF2B5EF4-FFF2-40B4-BE49-F238E27FC236}">
                <a16:creationId xmlns="" xmlns:a16="http://schemas.microsoft.com/office/drawing/2014/main" id="{1460D522-4358-40AC-BEA2-21FBBBB7034A}"/>
              </a:ext>
            </a:extLst>
          </p:cNvPr>
          <p:cNvPicPr>
            <a:picLocks noChangeAspect="1"/>
          </p:cNvPicPr>
          <p:nvPr/>
        </p:nvPicPr>
        <p:blipFill>
          <a:blip r:embed="rId7"/>
          <a:srcRect r="40928"/>
          <a:stretch>
            <a:fillRect/>
          </a:stretch>
        </p:blipFill>
        <p:spPr>
          <a:xfrm>
            <a:off x="3561845" y="304254"/>
            <a:ext cx="2355185" cy="1541970"/>
          </a:xfrm>
          <a:prstGeom prst="rect">
            <a:avLst/>
          </a:prstGeom>
          <a:noFill/>
          <a:ln cap="flat">
            <a:noFill/>
          </a:ln>
        </p:spPr>
      </p:pic>
      <p:sp>
        <p:nvSpPr>
          <p:cNvPr id="7" name="Rectangle 10">
            <a:extLst>
              <a:ext uri="{FF2B5EF4-FFF2-40B4-BE49-F238E27FC236}">
                <a16:creationId xmlns="" xmlns:a16="http://schemas.microsoft.com/office/drawing/2014/main" id="{01EDE895-9A12-4E33-BC12-48F827EAFEAE}"/>
              </a:ext>
            </a:extLst>
          </p:cNvPr>
          <p:cNvSpPr/>
          <p:nvPr/>
        </p:nvSpPr>
        <p:spPr>
          <a:xfrm>
            <a:off x="1796070" y="1968578"/>
            <a:ext cx="8599858" cy="646334"/>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t-LT" sz="1800" i="0" u="none" strike="noStrike" kern="1200" cap="none" spc="50" baseline="0" dirty="0">
                <a:solidFill>
                  <a:srgbClr val="0E4E91"/>
                </a:solidFill>
                <a:uFillTx/>
                <a:latin typeface="Times New Roman" pitchFamily="18"/>
                <a:cs typeface="Times New Roman" pitchFamily="18"/>
              </a:rPr>
              <a:t>TOPOGRAFIJOS IR INŽINERINĖS INFRASTRUKTŪROS INFORMACINĖ SISTEMA (TIIIS)</a:t>
            </a:r>
            <a:endParaRPr lang="en-US" sz="1800" i="0" u="none" strike="noStrike" kern="1200" cap="none" spc="50" baseline="0" dirty="0">
              <a:solidFill>
                <a:srgbClr val="0E4E91"/>
              </a:solidFill>
              <a:uFillTx/>
              <a:latin typeface="Times New Roman" pitchFamily="18"/>
              <a:cs typeface="Times New Roman" pitchFamily="18"/>
            </a:endParaRPr>
          </a:p>
        </p:txBody>
      </p:sp>
      <p:cxnSp>
        <p:nvCxnSpPr>
          <p:cNvPr id="8" name="Straight Connector 8">
            <a:extLst>
              <a:ext uri="{FF2B5EF4-FFF2-40B4-BE49-F238E27FC236}">
                <a16:creationId xmlns="" xmlns:a16="http://schemas.microsoft.com/office/drawing/2014/main" id="{6DE6F55E-C482-4A6C-817C-8CBA1C569065}"/>
              </a:ext>
            </a:extLst>
          </p:cNvPr>
          <p:cNvCxnSpPr/>
          <p:nvPr/>
        </p:nvCxnSpPr>
        <p:spPr>
          <a:xfrm>
            <a:off x="1962942" y="2686589"/>
            <a:ext cx="8070046" cy="0"/>
          </a:xfrm>
          <a:prstGeom prst="straightConnector1">
            <a:avLst/>
          </a:prstGeom>
          <a:noFill/>
          <a:ln w="28575" cap="flat">
            <a:solidFill>
              <a:srgbClr val="7F7F7F"/>
            </a:solidFill>
            <a:prstDash val="solid"/>
            <a:miter/>
          </a:ln>
        </p:spPr>
      </p:cxnSp>
      <p:pic>
        <p:nvPicPr>
          <p:cNvPr id="12" name="Paveikslėlis 11">
            <a:extLst>
              <a:ext uri="{FF2B5EF4-FFF2-40B4-BE49-F238E27FC236}">
                <a16:creationId xmlns="" xmlns:a16="http://schemas.microsoft.com/office/drawing/2014/main" id="{BCDEB7E7-1206-4714-BAE0-133C876211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95999" y="578936"/>
            <a:ext cx="1970988" cy="992606"/>
          </a:xfrm>
          <a:prstGeom prst="rect">
            <a:avLst/>
          </a:prstGeom>
        </p:spPr>
      </p:pic>
    </p:spTree>
    <p:extLst>
      <p:ext uri="{BB962C8B-B14F-4D97-AF65-F5344CB8AC3E}">
        <p14:creationId xmlns:p14="http://schemas.microsoft.com/office/powerpoint/2010/main" val="11144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 xmlns:a16="http://schemas.microsoft.com/office/drawing/2014/main" id="{B9DE2376-F23C-47AB-A328-7D36B45DF71F}"/>
              </a:ext>
            </a:extLst>
          </p:cNvPr>
          <p:cNvSpPr>
            <a:spLocks noGrp="1"/>
          </p:cNvSpPr>
          <p:nvPr>
            <p:ph type="title"/>
          </p:nvPr>
        </p:nvSpPr>
        <p:spPr>
          <a:xfrm>
            <a:off x="838200" y="2703998"/>
            <a:ext cx="10515600" cy="1325563"/>
          </a:xfrm>
        </p:spPr>
        <p:txBody>
          <a:bodyPr>
            <a:noAutofit/>
          </a:bodyPr>
          <a:lstStyle/>
          <a:p>
            <a:pPr algn="ctr"/>
            <a:r>
              <a:rPr lang="lt-LT" sz="3000" b="1" dirty="0">
                <a:latin typeface="Times New Roman" panose="02020603050405020304" pitchFamily="18" charset="0"/>
                <a:ea typeface="Calibri" panose="020F0502020204030204" pitchFamily="34" charset="0"/>
              </a:rPr>
              <a:t>ANKETOS DĖL PASIRENGIMO TEIKTI ERDVINIUS DUOMENIS Į TIIIS REZULTATŲ APŽVALGA </a:t>
            </a:r>
            <a:r>
              <a:rPr lang="lt-LT" sz="3000" b="1" dirty="0">
                <a:latin typeface="Times New Roman" panose="02020603050405020304" pitchFamily="18" charset="0"/>
                <a:cs typeface="Times New Roman" panose="02020603050405020304" pitchFamily="18" charset="0"/>
              </a:rPr>
              <a:t/>
            </a:r>
            <a:br>
              <a:rPr lang="lt-LT" sz="3000" b="1" dirty="0">
                <a:latin typeface="Times New Roman" panose="02020603050405020304" pitchFamily="18" charset="0"/>
                <a:cs typeface="Times New Roman" panose="02020603050405020304" pitchFamily="18" charset="0"/>
              </a:rPr>
            </a:br>
            <a:endParaRPr lang="lt-LT" sz="3000" dirty="0"/>
          </a:p>
        </p:txBody>
      </p:sp>
    </p:spTree>
    <p:extLst>
      <p:ext uri="{BB962C8B-B14F-4D97-AF65-F5344CB8AC3E}">
        <p14:creationId xmlns:p14="http://schemas.microsoft.com/office/powerpoint/2010/main" val="177461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urinio vietos rezervavimo ženklas 9">
            <a:extLst>
              <a:ext uri="{FF2B5EF4-FFF2-40B4-BE49-F238E27FC236}">
                <a16:creationId xmlns="" xmlns:a16="http://schemas.microsoft.com/office/drawing/2014/main" id="{B8CED3F3-AA6D-4F75-A02C-7746349599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9040" y="1444580"/>
            <a:ext cx="9973920" cy="3968840"/>
          </a:xfrm>
        </p:spPr>
      </p:pic>
    </p:spTree>
    <p:extLst>
      <p:ext uri="{BB962C8B-B14F-4D97-AF65-F5344CB8AC3E}">
        <p14:creationId xmlns:p14="http://schemas.microsoft.com/office/powerpoint/2010/main" val="2137301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urinio vietos rezervavimo ženklas 7">
            <a:extLst>
              <a:ext uri="{FF2B5EF4-FFF2-40B4-BE49-F238E27FC236}">
                <a16:creationId xmlns="" xmlns:a16="http://schemas.microsoft.com/office/drawing/2014/main" id="{5B8CEE10-61F6-4020-AC85-0CF8838884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0487" y="1377518"/>
            <a:ext cx="9791025" cy="4102964"/>
          </a:xfrm>
        </p:spPr>
      </p:pic>
    </p:spTree>
    <p:extLst>
      <p:ext uri="{BB962C8B-B14F-4D97-AF65-F5344CB8AC3E}">
        <p14:creationId xmlns:p14="http://schemas.microsoft.com/office/powerpoint/2010/main" val="161917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Turinio vietos rezervavimo ženklas 10">
            <a:extLst>
              <a:ext uri="{FF2B5EF4-FFF2-40B4-BE49-F238E27FC236}">
                <a16:creationId xmlns="" xmlns:a16="http://schemas.microsoft.com/office/drawing/2014/main" id="{ABD8A481-4769-477B-9937-0AB6B727BD8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2901" y="1401904"/>
            <a:ext cx="9486198" cy="4054191"/>
          </a:xfrm>
        </p:spPr>
      </p:pic>
    </p:spTree>
    <p:extLst>
      <p:ext uri="{BB962C8B-B14F-4D97-AF65-F5344CB8AC3E}">
        <p14:creationId xmlns:p14="http://schemas.microsoft.com/office/powerpoint/2010/main" val="276119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urinio vietos rezervavimo ženklas 7">
            <a:extLst>
              <a:ext uri="{FF2B5EF4-FFF2-40B4-BE49-F238E27FC236}">
                <a16:creationId xmlns="" xmlns:a16="http://schemas.microsoft.com/office/drawing/2014/main" id="{7904C18A-3921-4CE3-9AF1-6DB889F329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136" y="1395808"/>
            <a:ext cx="9961727" cy="4066384"/>
          </a:xfrm>
        </p:spPr>
      </p:pic>
    </p:spTree>
    <p:extLst>
      <p:ext uri="{BB962C8B-B14F-4D97-AF65-F5344CB8AC3E}">
        <p14:creationId xmlns:p14="http://schemas.microsoft.com/office/powerpoint/2010/main" val="426831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urinio vietos rezervavimo ženklas 7">
            <a:extLst>
              <a:ext uri="{FF2B5EF4-FFF2-40B4-BE49-F238E27FC236}">
                <a16:creationId xmlns="" xmlns:a16="http://schemas.microsoft.com/office/drawing/2014/main" id="{369808E3-48E0-4E89-A5B0-FCBDD080B9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6101" y="1377518"/>
            <a:ext cx="9839797" cy="4102964"/>
          </a:xfrm>
        </p:spPr>
      </p:pic>
    </p:spTree>
    <p:extLst>
      <p:ext uri="{BB962C8B-B14F-4D97-AF65-F5344CB8AC3E}">
        <p14:creationId xmlns:p14="http://schemas.microsoft.com/office/powerpoint/2010/main" val="2303241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urinio vietos rezervavimo ženklas 7">
            <a:extLst>
              <a:ext uri="{FF2B5EF4-FFF2-40B4-BE49-F238E27FC236}">
                <a16:creationId xmlns="" xmlns:a16="http://schemas.microsoft.com/office/drawing/2014/main" id="{E75BF078-5428-44B1-9454-EA52671ACB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4171" y="1371421"/>
            <a:ext cx="10083658" cy="4115157"/>
          </a:xfrm>
        </p:spPr>
      </p:pic>
    </p:spTree>
    <p:extLst>
      <p:ext uri="{BB962C8B-B14F-4D97-AF65-F5344CB8AC3E}">
        <p14:creationId xmlns:p14="http://schemas.microsoft.com/office/powerpoint/2010/main" val="1657851825"/>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802</Words>
  <Application>Microsoft Office PowerPoint</Application>
  <PresentationFormat>Widescreen</PresentationFormat>
  <Paragraphs>71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tema</vt:lpstr>
      <vt:lpstr>PowerPoint Presentation</vt:lpstr>
      <vt:lpstr>Geodezijos ir kartografijos įstatymas  11 straipsnis. 3. Inžinerinius tinklus, valstybinės reikšmės kelius valdančios institucijos ir įmonės, geležinkelių infrastruktūros valdytojai žemės ūkio ministro nustatyta tvarka: 2) tvarko jų valdomų inžinerinės infrastruktūros objektų erdvinius duomenis ir juos integruoja į Topografijos ir inžinerinės infrastruktūros informacinės sistemos Žemės paviršiaus gamtinių ir antropogeninių objektų erdvinių duomenų rinkinį. Ne vėliau kaip iki 2022 m. gruodžio 31 d. į Topografijos ir inžinerinės infrastruktūros informacinę sistemą pateikia pagal &lt;... SEDR ...&gt; nurodytą specifikaciją sutvarkytus jų valdomų inžinerinės infrastruktūros objektų erdvinius duomenis. Iki šio termino į Topografijos ir inžinerinės infrastruktūros informacinę sistemą gali teikti iki 2021 m. gruodžio 31 d. parengtų inžinerinių tinklų planų erdvinius duomenis &lt;... rankiniu būdu...&gt; nurodytame tvarkos apraše nustatyta tvarka.</vt:lpstr>
      <vt:lpstr>ANKETOS DĖL PASIRENGIMO TEIKTI ERDVINIUS DUOMENIS Į TIIIS REZULTATŲ APŽVALGA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Klausimas: Turime įrengtų tinklų erdvinius duomenis DWG formatu atskiruose failuose. Ar galima teikti DWG failus? Ar reikia papildomai tvarkyti šiuos failus (palikti tik mūsų įmonės tiklų duomenis, atnaujinti pagal naujus kodų reikalavimus)?      </vt:lpstr>
      <vt:lpstr>Klausimas: Ar yra/bus įrankis, kuris konvertuoja duomenis iš  DWG į SEDR (TEDR)? </vt:lpstr>
      <vt:lpstr>Klausimas: Ar galima būtų gauti informacijos ar nuorodas, kaip nuo nulio formuoti duomenų bazes?     </vt:lpstr>
      <vt:lpstr>Klausimas: Ar duomenis į TIIIS galima teikti palaipsniui – pateikti atskiromis dalimis? </vt:lpstr>
      <vt:lpstr>Klausimas: Ar galima tiesiogiai perkelti mūsų turimus ED (išsaugotus FGDB formatu) į TIIIS FTP serverį ar reikia kažkaip bendrauti su savivaldybėmis ir iš SEDR perkelti ED (konvertuoti) į TEDR? </vt:lpstr>
      <vt:lpstr>Klausimas: Kaip dažnai reikės atnaujinti duomenis TIII sistemoje? Ar galima savo organizacijos viduje duomenis kaupti kaip buvo kaupiama iki dabar (ne pagal SEDR struktūrą), o konvertuoti pagal SEDR struktūrą kiekvieną kartą prieš teikiant į TIIIS? </vt:lpstr>
      <vt:lpstr>Klausimas: Ar po 2021-12-31 duomenis galėsime pateikti tik per FTP?</vt:lpstr>
      <vt:lpstr>Klausimas: Ką daryti, jeigu sunku susitarti su savivaldybėmis dėl erdvinių duomenų perdavimo? </vt:lpstr>
      <vt:lpstr>Klausimas: Kaip gauti prieigą prie FTP?</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Greta Miglinaitė</dc:creator>
  <cp:lastModifiedBy>Zilvinas Stankevicius</cp:lastModifiedBy>
  <cp:revision>76</cp:revision>
  <dcterms:created xsi:type="dcterms:W3CDTF">2021-12-02T07:02:39Z</dcterms:created>
  <dcterms:modified xsi:type="dcterms:W3CDTF">2021-12-09T07:36:34Z</dcterms:modified>
</cp:coreProperties>
</file>