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6" r:id="rId3"/>
    <p:sldId id="312" r:id="rId4"/>
    <p:sldId id="297" r:id="rId5"/>
    <p:sldId id="278" r:id="rId6"/>
    <p:sldId id="303" r:id="rId7"/>
    <p:sldId id="304" r:id="rId8"/>
    <p:sldId id="313" r:id="rId9"/>
    <p:sldId id="305" r:id="rId10"/>
    <p:sldId id="306" r:id="rId11"/>
    <p:sldId id="307" r:id="rId12"/>
    <p:sldId id="308" r:id="rId13"/>
    <p:sldId id="309" r:id="rId14"/>
    <p:sldId id="310" r:id="rId15"/>
    <p:sldId id="300" r:id="rId16"/>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163" d="100"/>
          <a:sy n="163" d="100"/>
        </p:scale>
        <p:origin x="246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499E986-E09E-F322-E559-D0504A9959A9}"/>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p>
        </p:txBody>
      </p:sp>
      <p:sp>
        <p:nvSpPr>
          <p:cNvPr id="3" name="Antrinis pavadinimas 2">
            <a:extLst>
              <a:ext uri="{FF2B5EF4-FFF2-40B4-BE49-F238E27FC236}">
                <a16:creationId xmlns:a16="http://schemas.microsoft.com/office/drawing/2014/main" id="{B8333390-E879-FF02-54CA-2EB48DDB16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a:extLst>
              <a:ext uri="{FF2B5EF4-FFF2-40B4-BE49-F238E27FC236}">
                <a16:creationId xmlns:a16="http://schemas.microsoft.com/office/drawing/2014/main" id="{6D2B6C51-EE21-55D3-5D2E-50925382600D}"/>
              </a:ext>
            </a:extLst>
          </p:cNvPr>
          <p:cNvSpPr>
            <a:spLocks noGrp="1"/>
          </p:cNvSpPr>
          <p:nvPr>
            <p:ph type="dt" sz="half" idx="10"/>
          </p:nvPr>
        </p:nvSpPr>
        <p:spPr/>
        <p:txBody>
          <a:bodyPr/>
          <a:lstStyle/>
          <a:p>
            <a:fld id="{0B56AE0E-46D9-4BFD-8BC0-3F79BAC32817}" type="datetimeFigureOut">
              <a:rPr lang="lt-LT" smtClean="0"/>
              <a:t>2022-09-27</a:t>
            </a:fld>
            <a:endParaRPr lang="lt-LT"/>
          </a:p>
        </p:txBody>
      </p:sp>
      <p:sp>
        <p:nvSpPr>
          <p:cNvPr id="5" name="Poraštės vietos rezervavimo ženklas 4">
            <a:extLst>
              <a:ext uri="{FF2B5EF4-FFF2-40B4-BE49-F238E27FC236}">
                <a16:creationId xmlns:a16="http://schemas.microsoft.com/office/drawing/2014/main" id="{D02858EB-44D9-BE81-CFEF-C2B6DA65180C}"/>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79EB1866-B9E6-AE17-D47E-9FD0CAC2A8D3}"/>
              </a:ext>
            </a:extLst>
          </p:cNvPr>
          <p:cNvSpPr>
            <a:spLocks noGrp="1"/>
          </p:cNvSpPr>
          <p:nvPr>
            <p:ph type="sldNum" sz="quarter" idx="12"/>
          </p:nvPr>
        </p:nvSpPr>
        <p:spPr/>
        <p:txBody>
          <a:bodyPr/>
          <a:lstStyle/>
          <a:p>
            <a:fld id="{3F7289E6-CCE9-4CE3-A2C6-FDA8081C82B9}" type="slidenum">
              <a:rPr lang="lt-LT" smtClean="0"/>
              <a:t>‹#›</a:t>
            </a:fld>
            <a:endParaRPr lang="lt-LT"/>
          </a:p>
        </p:txBody>
      </p:sp>
    </p:spTree>
    <p:extLst>
      <p:ext uri="{BB962C8B-B14F-4D97-AF65-F5344CB8AC3E}">
        <p14:creationId xmlns:p14="http://schemas.microsoft.com/office/powerpoint/2010/main" val="3198366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AB05698-B880-BA39-7C45-EF7ADFCD7367}"/>
              </a:ext>
            </a:extLst>
          </p:cNvPr>
          <p:cNvSpPr>
            <a:spLocks noGrp="1"/>
          </p:cNvSpPr>
          <p:nvPr>
            <p:ph type="title"/>
          </p:nvPr>
        </p:nvSpPr>
        <p:spPr/>
        <p:txBody>
          <a:bodyPr/>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81F4E533-CCBB-EFCE-075D-52418F4746F2}"/>
              </a:ext>
            </a:extLst>
          </p:cNvPr>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D7A0CDEC-D38C-99A8-D508-2468219E7C91}"/>
              </a:ext>
            </a:extLst>
          </p:cNvPr>
          <p:cNvSpPr>
            <a:spLocks noGrp="1"/>
          </p:cNvSpPr>
          <p:nvPr>
            <p:ph type="dt" sz="half" idx="10"/>
          </p:nvPr>
        </p:nvSpPr>
        <p:spPr/>
        <p:txBody>
          <a:bodyPr/>
          <a:lstStyle/>
          <a:p>
            <a:fld id="{0B56AE0E-46D9-4BFD-8BC0-3F79BAC32817}" type="datetimeFigureOut">
              <a:rPr lang="lt-LT" smtClean="0"/>
              <a:t>2022-09-27</a:t>
            </a:fld>
            <a:endParaRPr lang="lt-LT"/>
          </a:p>
        </p:txBody>
      </p:sp>
      <p:sp>
        <p:nvSpPr>
          <p:cNvPr id="5" name="Poraštės vietos rezervavimo ženklas 4">
            <a:extLst>
              <a:ext uri="{FF2B5EF4-FFF2-40B4-BE49-F238E27FC236}">
                <a16:creationId xmlns:a16="http://schemas.microsoft.com/office/drawing/2014/main" id="{20FAB9DC-643F-81D8-3FED-856506FF8D93}"/>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3109D6F0-C022-DE3E-D10A-C80E2D4ACAB6}"/>
              </a:ext>
            </a:extLst>
          </p:cNvPr>
          <p:cNvSpPr>
            <a:spLocks noGrp="1"/>
          </p:cNvSpPr>
          <p:nvPr>
            <p:ph type="sldNum" sz="quarter" idx="12"/>
          </p:nvPr>
        </p:nvSpPr>
        <p:spPr/>
        <p:txBody>
          <a:bodyPr/>
          <a:lstStyle/>
          <a:p>
            <a:fld id="{3F7289E6-CCE9-4CE3-A2C6-FDA8081C82B9}" type="slidenum">
              <a:rPr lang="lt-LT" smtClean="0"/>
              <a:t>‹#›</a:t>
            </a:fld>
            <a:endParaRPr lang="lt-LT"/>
          </a:p>
        </p:txBody>
      </p:sp>
    </p:spTree>
    <p:extLst>
      <p:ext uri="{BB962C8B-B14F-4D97-AF65-F5344CB8AC3E}">
        <p14:creationId xmlns:p14="http://schemas.microsoft.com/office/powerpoint/2010/main" val="881883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id="{E734E367-FB8E-CE57-4112-3073282DCB9D}"/>
              </a:ext>
            </a:extLst>
          </p:cNvPr>
          <p:cNvSpPr>
            <a:spLocks noGrp="1"/>
          </p:cNvSpPr>
          <p:nvPr>
            <p:ph type="title" orient="vert"/>
          </p:nvPr>
        </p:nvSpPr>
        <p:spPr>
          <a:xfrm>
            <a:off x="8724900" y="365125"/>
            <a:ext cx="2628900" cy="5811838"/>
          </a:xfrm>
        </p:spPr>
        <p:txBody>
          <a:bodyPr vert="eaVert"/>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C4CCA795-C234-41F4-A0B6-A47DD4BB22BF}"/>
              </a:ext>
            </a:extLst>
          </p:cNvPr>
          <p:cNvSpPr>
            <a:spLocks noGrp="1"/>
          </p:cNvSpPr>
          <p:nvPr>
            <p:ph type="body" orient="vert" idx="1"/>
          </p:nvPr>
        </p:nvSpPr>
        <p:spPr>
          <a:xfrm>
            <a:off x="838200" y="365125"/>
            <a:ext cx="7734300" cy="581183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F14E12A3-B7C5-B5DB-C7CB-2D3FB160630F}"/>
              </a:ext>
            </a:extLst>
          </p:cNvPr>
          <p:cNvSpPr>
            <a:spLocks noGrp="1"/>
          </p:cNvSpPr>
          <p:nvPr>
            <p:ph type="dt" sz="half" idx="10"/>
          </p:nvPr>
        </p:nvSpPr>
        <p:spPr/>
        <p:txBody>
          <a:bodyPr/>
          <a:lstStyle/>
          <a:p>
            <a:fld id="{0B56AE0E-46D9-4BFD-8BC0-3F79BAC32817}" type="datetimeFigureOut">
              <a:rPr lang="lt-LT" smtClean="0"/>
              <a:t>2022-09-27</a:t>
            </a:fld>
            <a:endParaRPr lang="lt-LT"/>
          </a:p>
        </p:txBody>
      </p:sp>
      <p:sp>
        <p:nvSpPr>
          <p:cNvPr id="5" name="Poraštės vietos rezervavimo ženklas 4">
            <a:extLst>
              <a:ext uri="{FF2B5EF4-FFF2-40B4-BE49-F238E27FC236}">
                <a16:creationId xmlns:a16="http://schemas.microsoft.com/office/drawing/2014/main" id="{FB5C2BC8-2BDC-AF42-7E5D-99386CA69100}"/>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259B1F77-1046-6D33-2C2B-5C186F723F39}"/>
              </a:ext>
            </a:extLst>
          </p:cNvPr>
          <p:cNvSpPr>
            <a:spLocks noGrp="1"/>
          </p:cNvSpPr>
          <p:nvPr>
            <p:ph type="sldNum" sz="quarter" idx="12"/>
          </p:nvPr>
        </p:nvSpPr>
        <p:spPr/>
        <p:txBody>
          <a:bodyPr/>
          <a:lstStyle/>
          <a:p>
            <a:fld id="{3F7289E6-CCE9-4CE3-A2C6-FDA8081C82B9}" type="slidenum">
              <a:rPr lang="lt-LT" smtClean="0"/>
              <a:t>‹#›</a:t>
            </a:fld>
            <a:endParaRPr lang="lt-LT"/>
          </a:p>
        </p:txBody>
      </p:sp>
    </p:spTree>
    <p:extLst>
      <p:ext uri="{BB962C8B-B14F-4D97-AF65-F5344CB8AC3E}">
        <p14:creationId xmlns:p14="http://schemas.microsoft.com/office/powerpoint/2010/main" val="4148416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D71D795-5368-16CA-0C68-E95D6EBFB1EC}"/>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0CB21D89-7B9C-C553-5CFB-4864CF864AAC}"/>
              </a:ext>
            </a:extLst>
          </p:cNvPr>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52B313EB-E440-3ABE-92F1-F093E93A85A5}"/>
              </a:ext>
            </a:extLst>
          </p:cNvPr>
          <p:cNvSpPr>
            <a:spLocks noGrp="1"/>
          </p:cNvSpPr>
          <p:nvPr>
            <p:ph type="dt" sz="half" idx="10"/>
          </p:nvPr>
        </p:nvSpPr>
        <p:spPr/>
        <p:txBody>
          <a:bodyPr/>
          <a:lstStyle/>
          <a:p>
            <a:fld id="{0B56AE0E-46D9-4BFD-8BC0-3F79BAC32817}" type="datetimeFigureOut">
              <a:rPr lang="lt-LT" smtClean="0"/>
              <a:t>2022-09-27</a:t>
            </a:fld>
            <a:endParaRPr lang="lt-LT"/>
          </a:p>
        </p:txBody>
      </p:sp>
      <p:sp>
        <p:nvSpPr>
          <p:cNvPr id="5" name="Poraštės vietos rezervavimo ženklas 4">
            <a:extLst>
              <a:ext uri="{FF2B5EF4-FFF2-40B4-BE49-F238E27FC236}">
                <a16:creationId xmlns:a16="http://schemas.microsoft.com/office/drawing/2014/main" id="{FB8CD714-2F46-A699-DB0B-171672510103}"/>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330FDB8E-0493-26E3-16AA-582EEBA3F4E1}"/>
              </a:ext>
            </a:extLst>
          </p:cNvPr>
          <p:cNvSpPr>
            <a:spLocks noGrp="1"/>
          </p:cNvSpPr>
          <p:nvPr>
            <p:ph type="sldNum" sz="quarter" idx="12"/>
          </p:nvPr>
        </p:nvSpPr>
        <p:spPr/>
        <p:txBody>
          <a:bodyPr/>
          <a:lstStyle/>
          <a:p>
            <a:fld id="{3F7289E6-CCE9-4CE3-A2C6-FDA8081C82B9}" type="slidenum">
              <a:rPr lang="lt-LT" smtClean="0"/>
              <a:t>‹#›</a:t>
            </a:fld>
            <a:endParaRPr lang="lt-LT"/>
          </a:p>
        </p:txBody>
      </p:sp>
    </p:spTree>
    <p:extLst>
      <p:ext uri="{BB962C8B-B14F-4D97-AF65-F5344CB8AC3E}">
        <p14:creationId xmlns:p14="http://schemas.microsoft.com/office/powerpoint/2010/main" val="1832209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5014798-67D0-DCA6-5557-A3D548A8F8EA}"/>
              </a:ext>
            </a:extLst>
          </p:cNvPr>
          <p:cNvSpPr>
            <a:spLocks noGrp="1"/>
          </p:cNvSpPr>
          <p:nvPr>
            <p:ph type="title"/>
          </p:nvPr>
        </p:nvSpPr>
        <p:spPr>
          <a:xfrm>
            <a:off x="831850" y="1709738"/>
            <a:ext cx="10515600" cy="2852737"/>
          </a:xfrm>
        </p:spPr>
        <p:txBody>
          <a:bodyPr anchor="b"/>
          <a:lstStyle>
            <a:lvl1pPr>
              <a:defRPr sz="6000"/>
            </a:lvl1pPr>
          </a:lstStyle>
          <a:p>
            <a:r>
              <a:rPr lang="lt-LT"/>
              <a:t>Spustelėję redaguokite stilių</a:t>
            </a:r>
          </a:p>
        </p:txBody>
      </p:sp>
      <p:sp>
        <p:nvSpPr>
          <p:cNvPr id="3" name="Teksto vietos rezervavimo ženklas 2">
            <a:extLst>
              <a:ext uri="{FF2B5EF4-FFF2-40B4-BE49-F238E27FC236}">
                <a16:creationId xmlns:a16="http://schemas.microsoft.com/office/drawing/2014/main" id="{44E04D1C-1EE1-028C-96AC-D97AD1AF59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Spustelėkite, kad galėtumėte redaguoti šablono teksto stilius</a:t>
            </a:r>
          </a:p>
        </p:txBody>
      </p:sp>
      <p:sp>
        <p:nvSpPr>
          <p:cNvPr id="4" name="Datos vietos rezervavimo ženklas 3">
            <a:extLst>
              <a:ext uri="{FF2B5EF4-FFF2-40B4-BE49-F238E27FC236}">
                <a16:creationId xmlns:a16="http://schemas.microsoft.com/office/drawing/2014/main" id="{27183D62-B982-B58D-AE53-18BB9B0A53E2}"/>
              </a:ext>
            </a:extLst>
          </p:cNvPr>
          <p:cNvSpPr>
            <a:spLocks noGrp="1"/>
          </p:cNvSpPr>
          <p:nvPr>
            <p:ph type="dt" sz="half" idx="10"/>
          </p:nvPr>
        </p:nvSpPr>
        <p:spPr/>
        <p:txBody>
          <a:bodyPr/>
          <a:lstStyle/>
          <a:p>
            <a:fld id="{0B56AE0E-46D9-4BFD-8BC0-3F79BAC32817}" type="datetimeFigureOut">
              <a:rPr lang="lt-LT" smtClean="0"/>
              <a:t>2022-09-27</a:t>
            </a:fld>
            <a:endParaRPr lang="lt-LT"/>
          </a:p>
        </p:txBody>
      </p:sp>
      <p:sp>
        <p:nvSpPr>
          <p:cNvPr id="5" name="Poraštės vietos rezervavimo ženklas 4">
            <a:extLst>
              <a:ext uri="{FF2B5EF4-FFF2-40B4-BE49-F238E27FC236}">
                <a16:creationId xmlns:a16="http://schemas.microsoft.com/office/drawing/2014/main" id="{1CAC9C3A-C0F3-91D3-623B-D6F59FB8FE7B}"/>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A9BD18B1-16B4-DDD4-7DAA-2859C2F9C9CC}"/>
              </a:ext>
            </a:extLst>
          </p:cNvPr>
          <p:cNvSpPr>
            <a:spLocks noGrp="1"/>
          </p:cNvSpPr>
          <p:nvPr>
            <p:ph type="sldNum" sz="quarter" idx="12"/>
          </p:nvPr>
        </p:nvSpPr>
        <p:spPr/>
        <p:txBody>
          <a:bodyPr/>
          <a:lstStyle/>
          <a:p>
            <a:fld id="{3F7289E6-CCE9-4CE3-A2C6-FDA8081C82B9}" type="slidenum">
              <a:rPr lang="lt-LT" smtClean="0"/>
              <a:t>‹#›</a:t>
            </a:fld>
            <a:endParaRPr lang="lt-LT"/>
          </a:p>
        </p:txBody>
      </p:sp>
    </p:spTree>
    <p:extLst>
      <p:ext uri="{BB962C8B-B14F-4D97-AF65-F5344CB8AC3E}">
        <p14:creationId xmlns:p14="http://schemas.microsoft.com/office/powerpoint/2010/main" val="1779316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AFC0B43-BD7B-E51B-8336-3F14E3D275EE}"/>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E369F270-8CD5-AA3C-64CB-0FB769D1B1E8}"/>
              </a:ext>
            </a:extLst>
          </p:cNvPr>
          <p:cNvSpPr>
            <a:spLocks noGrp="1"/>
          </p:cNvSpPr>
          <p:nvPr>
            <p:ph sz="half" idx="1"/>
          </p:nvPr>
        </p:nvSpPr>
        <p:spPr>
          <a:xfrm>
            <a:off x="838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a:extLst>
              <a:ext uri="{FF2B5EF4-FFF2-40B4-BE49-F238E27FC236}">
                <a16:creationId xmlns:a16="http://schemas.microsoft.com/office/drawing/2014/main" id="{AC986132-34E6-9095-5715-3AFE15FAB998}"/>
              </a:ext>
            </a:extLst>
          </p:cNvPr>
          <p:cNvSpPr>
            <a:spLocks noGrp="1"/>
          </p:cNvSpPr>
          <p:nvPr>
            <p:ph sz="half" idx="2"/>
          </p:nvPr>
        </p:nvSpPr>
        <p:spPr>
          <a:xfrm>
            <a:off x="6172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a:extLst>
              <a:ext uri="{FF2B5EF4-FFF2-40B4-BE49-F238E27FC236}">
                <a16:creationId xmlns:a16="http://schemas.microsoft.com/office/drawing/2014/main" id="{D8513E48-2327-657C-8908-4F38FCAADA2A}"/>
              </a:ext>
            </a:extLst>
          </p:cNvPr>
          <p:cNvSpPr>
            <a:spLocks noGrp="1"/>
          </p:cNvSpPr>
          <p:nvPr>
            <p:ph type="dt" sz="half" idx="10"/>
          </p:nvPr>
        </p:nvSpPr>
        <p:spPr/>
        <p:txBody>
          <a:bodyPr/>
          <a:lstStyle/>
          <a:p>
            <a:fld id="{0B56AE0E-46D9-4BFD-8BC0-3F79BAC32817}" type="datetimeFigureOut">
              <a:rPr lang="lt-LT" smtClean="0"/>
              <a:t>2022-09-27</a:t>
            </a:fld>
            <a:endParaRPr lang="lt-LT"/>
          </a:p>
        </p:txBody>
      </p:sp>
      <p:sp>
        <p:nvSpPr>
          <p:cNvPr id="6" name="Poraštės vietos rezervavimo ženklas 5">
            <a:extLst>
              <a:ext uri="{FF2B5EF4-FFF2-40B4-BE49-F238E27FC236}">
                <a16:creationId xmlns:a16="http://schemas.microsoft.com/office/drawing/2014/main" id="{9C6460D4-1D14-8E3F-4508-96AF420A9AC4}"/>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5326A05E-969E-8A66-56A8-ED0615BB3FF1}"/>
              </a:ext>
            </a:extLst>
          </p:cNvPr>
          <p:cNvSpPr>
            <a:spLocks noGrp="1"/>
          </p:cNvSpPr>
          <p:nvPr>
            <p:ph type="sldNum" sz="quarter" idx="12"/>
          </p:nvPr>
        </p:nvSpPr>
        <p:spPr/>
        <p:txBody>
          <a:bodyPr/>
          <a:lstStyle/>
          <a:p>
            <a:fld id="{3F7289E6-CCE9-4CE3-A2C6-FDA8081C82B9}" type="slidenum">
              <a:rPr lang="lt-LT" smtClean="0"/>
              <a:t>‹#›</a:t>
            </a:fld>
            <a:endParaRPr lang="lt-LT"/>
          </a:p>
        </p:txBody>
      </p:sp>
    </p:spTree>
    <p:extLst>
      <p:ext uri="{BB962C8B-B14F-4D97-AF65-F5344CB8AC3E}">
        <p14:creationId xmlns:p14="http://schemas.microsoft.com/office/powerpoint/2010/main" val="3363609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C0BAECC-5455-CE7A-6522-5E8591180DA7}"/>
              </a:ext>
            </a:extLst>
          </p:cNvPr>
          <p:cNvSpPr>
            <a:spLocks noGrp="1"/>
          </p:cNvSpPr>
          <p:nvPr>
            <p:ph type="title"/>
          </p:nvPr>
        </p:nvSpPr>
        <p:spPr>
          <a:xfrm>
            <a:off x="839788" y="365125"/>
            <a:ext cx="10515600" cy="1325563"/>
          </a:xfrm>
        </p:spPr>
        <p:txBody>
          <a:bodyPr/>
          <a:lstStyle/>
          <a:p>
            <a:r>
              <a:rPr lang="lt-LT"/>
              <a:t>Spustelėję redaguokite stilių</a:t>
            </a:r>
          </a:p>
        </p:txBody>
      </p:sp>
      <p:sp>
        <p:nvSpPr>
          <p:cNvPr id="3" name="Teksto vietos rezervavimo ženklas 2">
            <a:extLst>
              <a:ext uri="{FF2B5EF4-FFF2-40B4-BE49-F238E27FC236}">
                <a16:creationId xmlns:a16="http://schemas.microsoft.com/office/drawing/2014/main" id="{5741691E-1738-A08C-206A-9C291A7092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Turinio vietos rezervavimo ženklas 3">
            <a:extLst>
              <a:ext uri="{FF2B5EF4-FFF2-40B4-BE49-F238E27FC236}">
                <a16:creationId xmlns:a16="http://schemas.microsoft.com/office/drawing/2014/main" id="{F871AD99-D6F0-12B6-9348-C0728BAE4366}"/>
              </a:ext>
            </a:extLst>
          </p:cNvPr>
          <p:cNvSpPr>
            <a:spLocks noGrp="1"/>
          </p:cNvSpPr>
          <p:nvPr>
            <p:ph sz="half" idx="2"/>
          </p:nvPr>
        </p:nvSpPr>
        <p:spPr>
          <a:xfrm>
            <a:off x="839788" y="2505075"/>
            <a:ext cx="5157787"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a:extLst>
              <a:ext uri="{FF2B5EF4-FFF2-40B4-BE49-F238E27FC236}">
                <a16:creationId xmlns:a16="http://schemas.microsoft.com/office/drawing/2014/main" id="{DB28B7BA-1B5B-4805-C09E-78EAB5FD8C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Turinio vietos rezervavimo ženklas 5">
            <a:extLst>
              <a:ext uri="{FF2B5EF4-FFF2-40B4-BE49-F238E27FC236}">
                <a16:creationId xmlns:a16="http://schemas.microsoft.com/office/drawing/2014/main" id="{0B70BBB3-C11C-0D01-9E39-AFC2612F5E22}"/>
              </a:ext>
            </a:extLst>
          </p:cNvPr>
          <p:cNvSpPr>
            <a:spLocks noGrp="1"/>
          </p:cNvSpPr>
          <p:nvPr>
            <p:ph sz="quarter" idx="4"/>
          </p:nvPr>
        </p:nvSpPr>
        <p:spPr>
          <a:xfrm>
            <a:off x="6172200" y="2505075"/>
            <a:ext cx="5183188"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a:extLst>
              <a:ext uri="{FF2B5EF4-FFF2-40B4-BE49-F238E27FC236}">
                <a16:creationId xmlns:a16="http://schemas.microsoft.com/office/drawing/2014/main" id="{ADC123CE-AD56-6979-36B9-AACB4D4061DD}"/>
              </a:ext>
            </a:extLst>
          </p:cNvPr>
          <p:cNvSpPr>
            <a:spLocks noGrp="1"/>
          </p:cNvSpPr>
          <p:nvPr>
            <p:ph type="dt" sz="half" idx="10"/>
          </p:nvPr>
        </p:nvSpPr>
        <p:spPr/>
        <p:txBody>
          <a:bodyPr/>
          <a:lstStyle/>
          <a:p>
            <a:fld id="{0B56AE0E-46D9-4BFD-8BC0-3F79BAC32817}" type="datetimeFigureOut">
              <a:rPr lang="lt-LT" smtClean="0"/>
              <a:t>2022-09-27</a:t>
            </a:fld>
            <a:endParaRPr lang="lt-LT"/>
          </a:p>
        </p:txBody>
      </p:sp>
      <p:sp>
        <p:nvSpPr>
          <p:cNvPr id="8" name="Poraštės vietos rezervavimo ženklas 7">
            <a:extLst>
              <a:ext uri="{FF2B5EF4-FFF2-40B4-BE49-F238E27FC236}">
                <a16:creationId xmlns:a16="http://schemas.microsoft.com/office/drawing/2014/main" id="{6AB7E735-C164-70B6-6E1F-3252277CE766}"/>
              </a:ext>
            </a:extLst>
          </p:cNvPr>
          <p:cNvSpPr>
            <a:spLocks noGrp="1"/>
          </p:cNvSpPr>
          <p:nvPr>
            <p:ph type="ftr" sz="quarter" idx="11"/>
          </p:nvPr>
        </p:nvSpPr>
        <p:spPr/>
        <p:txBody>
          <a:bodyPr/>
          <a:lstStyle/>
          <a:p>
            <a:endParaRPr lang="lt-LT"/>
          </a:p>
        </p:txBody>
      </p:sp>
      <p:sp>
        <p:nvSpPr>
          <p:cNvPr id="9" name="Skaidrės numerio vietos rezervavimo ženklas 8">
            <a:extLst>
              <a:ext uri="{FF2B5EF4-FFF2-40B4-BE49-F238E27FC236}">
                <a16:creationId xmlns:a16="http://schemas.microsoft.com/office/drawing/2014/main" id="{2B275BEE-35C6-8D7B-3804-6D3F957D1CD2}"/>
              </a:ext>
            </a:extLst>
          </p:cNvPr>
          <p:cNvSpPr>
            <a:spLocks noGrp="1"/>
          </p:cNvSpPr>
          <p:nvPr>
            <p:ph type="sldNum" sz="quarter" idx="12"/>
          </p:nvPr>
        </p:nvSpPr>
        <p:spPr/>
        <p:txBody>
          <a:bodyPr/>
          <a:lstStyle/>
          <a:p>
            <a:fld id="{3F7289E6-CCE9-4CE3-A2C6-FDA8081C82B9}" type="slidenum">
              <a:rPr lang="lt-LT" smtClean="0"/>
              <a:t>‹#›</a:t>
            </a:fld>
            <a:endParaRPr lang="lt-LT"/>
          </a:p>
        </p:txBody>
      </p:sp>
    </p:spTree>
    <p:extLst>
      <p:ext uri="{BB962C8B-B14F-4D97-AF65-F5344CB8AC3E}">
        <p14:creationId xmlns:p14="http://schemas.microsoft.com/office/powerpoint/2010/main" val="595601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0C8286F-93A4-929A-3949-5ECF03AE16A3}"/>
              </a:ext>
            </a:extLst>
          </p:cNvPr>
          <p:cNvSpPr>
            <a:spLocks noGrp="1"/>
          </p:cNvSpPr>
          <p:nvPr>
            <p:ph type="title"/>
          </p:nvPr>
        </p:nvSpPr>
        <p:spPr/>
        <p:txBody>
          <a:bodyPr/>
          <a:lstStyle/>
          <a:p>
            <a:r>
              <a:rPr lang="lt-LT"/>
              <a:t>Spustelėję redaguokite stilių</a:t>
            </a:r>
          </a:p>
        </p:txBody>
      </p:sp>
      <p:sp>
        <p:nvSpPr>
          <p:cNvPr id="3" name="Datos vietos rezervavimo ženklas 2">
            <a:extLst>
              <a:ext uri="{FF2B5EF4-FFF2-40B4-BE49-F238E27FC236}">
                <a16:creationId xmlns:a16="http://schemas.microsoft.com/office/drawing/2014/main" id="{483325FC-8918-2CB3-0688-DD82CF86FF90}"/>
              </a:ext>
            </a:extLst>
          </p:cNvPr>
          <p:cNvSpPr>
            <a:spLocks noGrp="1"/>
          </p:cNvSpPr>
          <p:nvPr>
            <p:ph type="dt" sz="half" idx="10"/>
          </p:nvPr>
        </p:nvSpPr>
        <p:spPr/>
        <p:txBody>
          <a:bodyPr/>
          <a:lstStyle/>
          <a:p>
            <a:fld id="{0B56AE0E-46D9-4BFD-8BC0-3F79BAC32817}" type="datetimeFigureOut">
              <a:rPr lang="lt-LT" smtClean="0"/>
              <a:t>2022-09-27</a:t>
            </a:fld>
            <a:endParaRPr lang="lt-LT"/>
          </a:p>
        </p:txBody>
      </p:sp>
      <p:sp>
        <p:nvSpPr>
          <p:cNvPr id="4" name="Poraštės vietos rezervavimo ženklas 3">
            <a:extLst>
              <a:ext uri="{FF2B5EF4-FFF2-40B4-BE49-F238E27FC236}">
                <a16:creationId xmlns:a16="http://schemas.microsoft.com/office/drawing/2014/main" id="{15B23799-481C-8247-A095-7B7474F0BA57}"/>
              </a:ext>
            </a:extLst>
          </p:cNvPr>
          <p:cNvSpPr>
            <a:spLocks noGrp="1"/>
          </p:cNvSpPr>
          <p:nvPr>
            <p:ph type="ftr" sz="quarter" idx="11"/>
          </p:nvPr>
        </p:nvSpPr>
        <p:spPr/>
        <p:txBody>
          <a:bodyPr/>
          <a:lstStyle/>
          <a:p>
            <a:endParaRPr lang="lt-LT"/>
          </a:p>
        </p:txBody>
      </p:sp>
      <p:sp>
        <p:nvSpPr>
          <p:cNvPr id="5" name="Skaidrės numerio vietos rezervavimo ženklas 4">
            <a:extLst>
              <a:ext uri="{FF2B5EF4-FFF2-40B4-BE49-F238E27FC236}">
                <a16:creationId xmlns:a16="http://schemas.microsoft.com/office/drawing/2014/main" id="{2DA5B5E8-D5AD-E70B-BD5C-C725234C2E92}"/>
              </a:ext>
            </a:extLst>
          </p:cNvPr>
          <p:cNvSpPr>
            <a:spLocks noGrp="1"/>
          </p:cNvSpPr>
          <p:nvPr>
            <p:ph type="sldNum" sz="quarter" idx="12"/>
          </p:nvPr>
        </p:nvSpPr>
        <p:spPr/>
        <p:txBody>
          <a:bodyPr/>
          <a:lstStyle/>
          <a:p>
            <a:fld id="{3F7289E6-CCE9-4CE3-A2C6-FDA8081C82B9}" type="slidenum">
              <a:rPr lang="lt-LT" smtClean="0"/>
              <a:t>‹#›</a:t>
            </a:fld>
            <a:endParaRPr lang="lt-LT"/>
          </a:p>
        </p:txBody>
      </p:sp>
    </p:spTree>
    <p:extLst>
      <p:ext uri="{BB962C8B-B14F-4D97-AF65-F5344CB8AC3E}">
        <p14:creationId xmlns:p14="http://schemas.microsoft.com/office/powerpoint/2010/main" val="2760161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id="{B43356C2-3611-45A5-18D2-EC6EC01C70B5}"/>
              </a:ext>
            </a:extLst>
          </p:cNvPr>
          <p:cNvSpPr>
            <a:spLocks noGrp="1"/>
          </p:cNvSpPr>
          <p:nvPr>
            <p:ph type="dt" sz="half" idx="10"/>
          </p:nvPr>
        </p:nvSpPr>
        <p:spPr/>
        <p:txBody>
          <a:bodyPr/>
          <a:lstStyle/>
          <a:p>
            <a:fld id="{0B56AE0E-46D9-4BFD-8BC0-3F79BAC32817}" type="datetimeFigureOut">
              <a:rPr lang="lt-LT" smtClean="0"/>
              <a:t>2022-09-27</a:t>
            </a:fld>
            <a:endParaRPr lang="lt-LT"/>
          </a:p>
        </p:txBody>
      </p:sp>
      <p:sp>
        <p:nvSpPr>
          <p:cNvPr id="3" name="Poraštės vietos rezervavimo ženklas 2">
            <a:extLst>
              <a:ext uri="{FF2B5EF4-FFF2-40B4-BE49-F238E27FC236}">
                <a16:creationId xmlns:a16="http://schemas.microsoft.com/office/drawing/2014/main" id="{185B8D83-FD02-1FE3-4A79-1EC30F4606E8}"/>
              </a:ext>
            </a:extLst>
          </p:cNvPr>
          <p:cNvSpPr>
            <a:spLocks noGrp="1"/>
          </p:cNvSpPr>
          <p:nvPr>
            <p:ph type="ftr" sz="quarter" idx="1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1CA2689E-323D-D700-9A88-BA6E8D4DB6AE}"/>
              </a:ext>
            </a:extLst>
          </p:cNvPr>
          <p:cNvSpPr>
            <a:spLocks noGrp="1"/>
          </p:cNvSpPr>
          <p:nvPr>
            <p:ph type="sldNum" sz="quarter" idx="12"/>
          </p:nvPr>
        </p:nvSpPr>
        <p:spPr/>
        <p:txBody>
          <a:bodyPr/>
          <a:lstStyle/>
          <a:p>
            <a:fld id="{3F7289E6-CCE9-4CE3-A2C6-FDA8081C82B9}" type="slidenum">
              <a:rPr lang="lt-LT" smtClean="0"/>
              <a:t>‹#›</a:t>
            </a:fld>
            <a:endParaRPr lang="lt-LT"/>
          </a:p>
        </p:txBody>
      </p:sp>
    </p:spTree>
    <p:extLst>
      <p:ext uri="{BB962C8B-B14F-4D97-AF65-F5344CB8AC3E}">
        <p14:creationId xmlns:p14="http://schemas.microsoft.com/office/powerpoint/2010/main" val="198291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EACAC4F-335D-788F-6D23-3ED588C847E0}"/>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Turinio vietos rezervavimo ženklas 2">
            <a:extLst>
              <a:ext uri="{FF2B5EF4-FFF2-40B4-BE49-F238E27FC236}">
                <a16:creationId xmlns:a16="http://schemas.microsoft.com/office/drawing/2014/main" id="{54FCA837-0611-FCCB-307B-389E165495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a:extLst>
              <a:ext uri="{FF2B5EF4-FFF2-40B4-BE49-F238E27FC236}">
                <a16:creationId xmlns:a16="http://schemas.microsoft.com/office/drawing/2014/main" id="{8974686B-3BE1-9D6B-B7D9-6CCFE9B63C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1646BE98-3264-4963-05C8-AEA00738C33B}"/>
              </a:ext>
            </a:extLst>
          </p:cNvPr>
          <p:cNvSpPr>
            <a:spLocks noGrp="1"/>
          </p:cNvSpPr>
          <p:nvPr>
            <p:ph type="dt" sz="half" idx="10"/>
          </p:nvPr>
        </p:nvSpPr>
        <p:spPr/>
        <p:txBody>
          <a:bodyPr/>
          <a:lstStyle/>
          <a:p>
            <a:fld id="{0B56AE0E-46D9-4BFD-8BC0-3F79BAC32817}" type="datetimeFigureOut">
              <a:rPr lang="lt-LT" smtClean="0"/>
              <a:t>2022-09-27</a:t>
            </a:fld>
            <a:endParaRPr lang="lt-LT"/>
          </a:p>
        </p:txBody>
      </p:sp>
      <p:sp>
        <p:nvSpPr>
          <p:cNvPr id="6" name="Poraštės vietos rezervavimo ženklas 5">
            <a:extLst>
              <a:ext uri="{FF2B5EF4-FFF2-40B4-BE49-F238E27FC236}">
                <a16:creationId xmlns:a16="http://schemas.microsoft.com/office/drawing/2014/main" id="{4D229FBB-DD23-F3C3-B139-574BFE7B0DED}"/>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D18FDEB2-FC73-6380-CAF0-CE50972B266C}"/>
              </a:ext>
            </a:extLst>
          </p:cNvPr>
          <p:cNvSpPr>
            <a:spLocks noGrp="1"/>
          </p:cNvSpPr>
          <p:nvPr>
            <p:ph type="sldNum" sz="quarter" idx="12"/>
          </p:nvPr>
        </p:nvSpPr>
        <p:spPr/>
        <p:txBody>
          <a:bodyPr/>
          <a:lstStyle/>
          <a:p>
            <a:fld id="{3F7289E6-CCE9-4CE3-A2C6-FDA8081C82B9}" type="slidenum">
              <a:rPr lang="lt-LT" smtClean="0"/>
              <a:t>‹#›</a:t>
            </a:fld>
            <a:endParaRPr lang="lt-LT"/>
          </a:p>
        </p:txBody>
      </p:sp>
    </p:spTree>
    <p:extLst>
      <p:ext uri="{BB962C8B-B14F-4D97-AF65-F5344CB8AC3E}">
        <p14:creationId xmlns:p14="http://schemas.microsoft.com/office/powerpoint/2010/main" val="1541247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5E087AF-D77C-9D3E-9886-2F9B895F5E14}"/>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Paveikslėlio vietos rezervavimo ženklas 2">
            <a:extLst>
              <a:ext uri="{FF2B5EF4-FFF2-40B4-BE49-F238E27FC236}">
                <a16:creationId xmlns:a16="http://schemas.microsoft.com/office/drawing/2014/main" id="{D5EA8745-6908-3A79-CC0A-C6B800704E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a:extLst>
              <a:ext uri="{FF2B5EF4-FFF2-40B4-BE49-F238E27FC236}">
                <a16:creationId xmlns:a16="http://schemas.microsoft.com/office/drawing/2014/main" id="{2CF0FAFF-6902-0F43-5E50-DCF59F586E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7732C7FC-EA3A-39FA-0809-56A2CB353204}"/>
              </a:ext>
            </a:extLst>
          </p:cNvPr>
          <p:cNvSpPr>
            <a:spLocks noGrp="1"/>
          </p:cNvSpPr>
          <p:nvPr>
            <p:ph type="dt" sz="half" idx="10"/>
          </p:nvPr>
        </p:nvSpPr>
        <p:spPr/>
        <p:txBody>
          <a:bodyPr/>
          <a:lstStyle/>
          <a:p>
            <a:fld id="{0B56AE0E-46D9-4BFD-8BC0-3F79BAC32817}" type="datetimeFigureOut">
              <a:rPr lang="lt-LT" smtClean="0"/>
              <a:t>2022-09-27</a:t>
            </a:fld>
            <a:endParaRPr lang="lt-LT"/>
          </a:p>
        </p:txBody>
      </p:sp>
      <p:sp>
        <p:nvSpPr>
          <p:cNvPr id="6" name="Poraštės vietos rezervavimo ženklas 5">
            <a:extLst>
              <a:ext uri="{FF2B5EF4-FFF2-40B4-BE49-F238E27FC236}">
                <a16:creationId xmlns:a16="http://schemas.microsoft.com/office/drawing/2014/main" id="{7D467574-3D03-9BF0-1CBC-382666550C50}"/>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80901CE2-FA5A-C6DA-905C-785058EBAC4B}"/>
              </a:ext>
            </a:extLst>
          </p:cNvPr>
          <p:cNvSpPr>
            <a:spLocks noGrp="1"/>
          </p:cNvSpPr>
          <p:nvPr>
            <p:ph type="sldNum" sz="quarter" idx="12"/>
          </p:nvPr>
        </p:nvSpPr>
        <p:spPr/>
        <p:txBody>
          <a:bodyPr/>
          <a:lstStyle/>
          <a:p>
            <a:fld id="{3F7289E6-CCE9-4CE3-A2C6-FDA8081C82B9}" type="slidenum">
              <a:rPr lang="lt-LT" smtClean="0"/>
              <a:t>‹#›</a:t>
            </a:fld>
            <a:endParaRPr lang="lt-LT"/>
          </a:p>
        </p:txBody>
      </p:sp>
    </p:spTree>
    <p:extLst>
      <p:ext uri="{BB962C8B-B14F-4D97-AF65-F5344CB8AC3E}">
        <p14:creationId xmlns:p14="http://schemas.microsoft.com/office/powerpoint/2010/main" val="2500663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80282108-9DF6-833F-9265-F53466B4F6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p>
        </p:txBody>
      </p:sp>
      <p:sp>
        <p:nvSpPr>
          <p:cNvPr id="3" name="Teksto vietos rezervavimo ženklas 2">
            <a:extLst>
              <a:ext uri="{FF2B5EF4-FFF2-40B4-BE49-F238E27FC236}">
                <a16:creationId xmlns:a16="http://schemas.microsoft.com/office/drawing/2014/main" id="{45A0A5DE-D889-3510-B491-4F1A36843E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AD88A726-C802-E272-03B0-CC9B309780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56AE0E-46D9-4BFD-8BC0-3F79BAC32817}" type="datetimeFigureOut">
              <a:rPr lang="lt-LT" smtClean="0"/>
              <a:t>2022-09-27</a:t>
            </a:fld>
            <a:endParaRPr lang="lt-LT"/>
          </a:p>
        </p:txBody>
      </p:sp>
      <p:sp>
        <p:nvSpPr>
          <p:cNvPr id="5" name="Poraštės vietos rezervavimo ženklas 4">
            <a:extLst>
              <a:ext uri="{FF2B5EF4-FFF2-40B4-BE49-F238E27FC236}">
                <a16:creationId xmlns:a16="http://schemas.microsoft.com/office/drawing/2014/main" id="{E25431F3-D165-20A7-9BAB-8642E45704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a:extLst>
              <a:ext uri="{FF2B5EF4-FFF2-40B4-BE49-F238E27FC236}">
                <a16:creationId xmlns:a16="http://schemas.microsoft.com/office/drawing/2014/main" id="{6CBDD636-A3A8-D98F-56F6-B759BCBD24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7289E6-CCE9-4CE3-A2C6-FDA8081C82B9}" type="slidenum">
              <a:rPr lang="lt-LT" smtClean="0"/>
              <a:t>‹#›</a:t>
            </a:fld>
            <a:endParaRPr lang="lt-LT"/>
          </a:p>
        </p:txBody>
      </p:sp>
    </p:spTree>
    <p:extLst>
      <p:ext uri="{BB962C8B-B14F-4D97-AF65-F5344CB8AC3E}">
        <p14:creationId xmlns:p14="http://schemas.microsoft.com/office/powerpoint/2010/main" val="971449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www.planuojustatau.lt/TIIIS_naudotoju_vadovai" TargetMode="External"/><Relationship Id="rId7" Type="http://schemas.openxmlformats.org/officeDocument/2006/relationships/image" Target="../media/image1.png"/><Relationship Id="rId2" Type="http://schemas.openxmlformats.org/officeDocument/2006/relationships/hyperlink" Target="https://www.planuojustatau.lt/irankiai-ir-sablonai" TargetMode="External"/><Relationship Id="rId1" Type="http://schemas.openxmlformats.org/officeDocument/2006/relationships/slideLayout" Target="../slideLayouts/slideLayout2.xml"/><Relationship Id="rId6" Type="http://schemas.openxmlformats.org/officeDocument/2006/relationships/hyperlink" Target="mailto:tiiis@gis-centras.lt" TargetMode="External"/><Relationship Id="rId5" Type="http://schemas.openxmlformats.org/officeDocument/2006/relationships/hyperlink" Target="https://www.planuojustatau.lt/imeasure-area-faq" TargetMode="External"/><Relationship Id="rId4" Type="http://schemas.openxmlformats.org/officeDocument/2006/relationships/hyperlink" Target="https://www.planuojustatau.lt/imeasure-area-lega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planuojustatau.lt/sites/default/files/naudotoju_vadovai/SEDR_teikimo_i_TIIIS_specifikacija.pdf"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planuojustatau.lt/"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3817D8D7-8D7C-20D7-9087-270EA4099649}"/>
              </a:ext>
            </a:extLst>
          </p:cNvPr>
          <p:cNvSpPr txBox="1">
            <a:spLocks/>
          </p:cNvSpPr>
          <p:nvPr/>
        </p:nvSpPr>
        <p:spPr>
          <a:xfrm>
            <a:off x="241300" y="2844800"/>
            <a:ext cx="11785600" cy="4013198"/>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lt-LT" sz="4000" dirty="0">
              <a:latin typeface="Times New Roman" panose="02020603050405020304" pitchFamily="18" charset="0"/>
              <a:ea typeface="Calibri" panose="020F0502020204030204" pitchFamily="34" charset="0"/>
            </a:endParaRPr>
          </a:p>
          <a:p>
            <a:pPr algn="ctr"/>
            <a:r>
              <a:rPr lang="lt-LT" sz="4200" b="1" dirty="0">
                <a:latin typeface="Times New Roman" panose="02020603050405020304" pitchFamily="18" charset="0"/>
                <a:ea typeface="Calibri" panose="020F0502020204030204" pitchFamily="34" charset="0"/>
              </a:rPr>
              <a:t>ERDVINIŲ DUOMENŲ TEIKIMAS Į TIIIS</a:t>
            </a:r>
          </a:p>
          <a:p>
            <a:pPr algn="ctr"/>
            <a:endParaRPr lang="lt-LT" sz="5400" dirty="0">
              <a:latin typeface="Times New Roman" panose="02020603050405020304" pitchFamily="18" charset="0"/>
              <a:cs typeface="Times New Roman" panose="02020603050405020304" pitchFamily="18" charset="0"/>
            </a:endParaRPr>
          </a:p>
          <a:p>
            <a:pPr algn="ctr"/>
            <a:endParaRPr lang="lt-LT" sz="5400" dirty="0">
              <a:latin typeface="Times New Roman" panose="02020603050405020304" pitchFamily="18" charset="0"/>
              <a:cs typeface="Times New Roman" panose="02020603050405020304" pitchFamily="18" charset="0"/>
            </a:endParaRPr>
          </a:p>
          <a:p>
            <a:pPr algn="ctr"/>
            <a:endParaRPr lang="lt-LT" sz="5400" dirty="0">
              <a:latin typeface="Times New Roman" panose="02020603050405020304" pitchFamily="18" charset="0"/>
              <a:cs typeface="Times New Roman" panose="02020603050405020304" pitchFamily="18" charset="0"/>
            </a:endParaRPr>
          </a:p>
          <a:p>
            <a:pPr algn="ctr"/>
            <a:r>
              <a:rPr lang="lt-LT" sz="1900" dirty="0">
                <a:latin typeface="Times New Roman" panose="02020603050405020304" pitchFamily="18" charset="0"/>
                <a:cs typeface="Times New Roman" panose="02020603050405020304" pitchFamily="18" charset="0"/>
              </a:rPr>
              <a:t>2022 m. rugsėjo 29 d.</a:t>
            </a:r>
          </a:p>
          <a:p>
            <a:pPr algn="ctr"/>
            <a:endParaRPr lang="lt-LT" sz="2500" dirty="0">
              <a:latin typeface="Times New Roman" panose="02020603050405020304" pitchFamily="18" charset="0"/>
              <a:cs typeface="Times New Roman" panose="02020603050405020304" pitchFamily="18" charset="0"/>
            </a:endParaRPr>
          </a:p>
          <a:p>
            <a:pPr algn="ctr"/>
            <a:r>
              <a:rPr lang="lt-LT" sz="1900" dirty="0">
                <a:latin typeface="Times New Roman" panose="02020603050405020304" pitchFamily="18" charset="0"/>
                <a:cs typeface="Times New Roman" panose="02020603050405020304" pitchFamily="18" charset="0"/>
              </a:rPr>
              <a:t>VĮ Distancinių tyrimų ir geoinformatikos centras „GIS-Centras“ </a:t>
            </a:r>
          </a:p>
          <a:p>
            <a:pPr algn="ctr"/>
            <a:endParaRPr lang="lt-LT" sz="1900" dirty="0">
              <a:latin typeface="Times New Roman" panose="02020603050405020304" pitchFamily="18" charset="0"/>
              <a:cs typeface="Times New Roman" panose="02020603050405020304" pitchFamily="18" charset="0"/>
            </a:endParaRPr>
          </a:p>
          <a:p>
            <a:pPr algn="ctr"/>
            <a:r>
              <a:rPr lang="lt-LT" sz="1900" dirty="0">
                <a:latin typeface="Times New Roman" panose="02020603050405020304" pitchFamily="18" charset="0"/>
                <a:cs typeface="Times New Roman" panose="02020603050405020304" pitchFamily="18" charset="0"/>
              </a:rPr>
              <a:t>Vilnius</a:t>
            </a:r>
            <a:endParaRPr lang="en-US" sz="1900" dirty="0">
              <a:latin typeface="Times New Roman" pitchFamily="18"/>
              <a:cs typeface="Times New Roman" pitchFamily="18"/>
            </a:endParaRPr>
          </a:p>
        </p:txBody>
      </p:sp>
      <p:pic>
        <p:nvPicPr>
          <p:cNvPr id="8" name="Paveikslėlis 11">
            <a:extLst>
              <a:ext uri="{FF2B5EF4-FFF2-40B4-BE49-F238E27FC236}">
                <a16:creationId xmlns:a16="http://schemas.microsoft.com/office/drawing/2014/main" id="{53C063DF-D759-CD04-B871-DC03AB3F12B4}"/>
              </a:ext>
            </a:extLst>
          </p:cNvPr>
          <p:cNvPicPr>
            <a:picLocks noChangeAspect="1"/>
          </p:cNvPicPr>
          <p:nvPr/>
        </p:nvPicPr>
        <p:blipFill>
          <a:blip r:embed="rId2"/>
          <a:srcRect r="40928"/>
          <a:stretch>
            <a:fillRect/>
          </a:stretch>
        </p:blipFill>
        <p:spPr>
          <a:xfrm>
            <a:off x="3561845" y="304254"/>
            <a:ext cx="2355185" cy="1541970"/>
          </a:xfrm>
          <a:prstGeom prst="rect">
            <a:avLst/>
          </a:prstGeom>
          <a:noFill/>
          <a:ln cap="flat">
            <a:noFill/>
          </a:ln>
        </p:spPr>
      </p:pic>
      <p:sp>
        <p:nvSpPr>
          <p:cNvPr id="9" name="Rectangle 10">
            <a:extLst>
              <a:ext uri="{FF2B5EF4-FFF2-40B4-BE49-F238E27FC236}">
                <a16:creationId xmlns:a16="http://schemas.microsoft.com/office/drawing/2014/main" id="{A2CDEB42-6237-830A-34F6-DFEC56226D40}"/>
              </a:ext>
            </a:extLst>
          </p:cNvPr>
          <p:cNvSpPr/>
          <p:nvPr/>
        </p:nvSpPr>
        <p:spPr>
          <a:xfrm>
            <a:off x="1796070" y="1968578"/>
            <a:ext cx="8599858" cy="646334"/>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t-LT" sz="1800" i="0" u="none" strike="noStrike" kern="1200" cap="none" spc="50" baseline="0" dirty="0">
                <a:solidFill>
                  <a:srgbClr val="0E4E91"/>
                </a:solidFill>
                <a:uFillTx/>
                <a:latin typeface="Times New Roman" pitchFamily="18"/>
                <a:cs typeface="Times New Roman" pitchFamily="18"/>
              </a:rPr>
              <a:t>TOPOGRAFIJOS IR INŽINERINĖS INFRASTRUKTŪROS INFORMACINĖ SISTEMA (TIIIS)</a:t>
            </a:r>
            <a:endParaRPr lang="en-US" sz="1800" i="0" u="none" strike="noStrike" kern="1200" cap="none" spc="50" baseline="0" dirty="0">
              <a:solidFill>
                <a:srgbClr val="0E4E91"/>
              </a:solidFill>
              <a:uFillTx/>
              <a:latin typeface="Times New Roman" pitchFamily="18"/>
              <a:cs typeface="Times New Roman" pitchFamily="18"/>
            </a:endParaRPr>
          </a:p>
        </p:txBody>
      </p:sp>
      <p:cxnSp>
        <p:nvCxnSpPr>
          <p:cNvPr id="10" name="Straight Connector 8">
            <a:extLst>
              <a:ext uri="{FF2B5EF4-FFF2-40B4-BE49-F238E27FC236}">
                <a16:creationId xmlns:a16="http://schemas.microsoft.com/office/drawing/2014/main" id="{F7AC6F7B-1C7B-0F00-0E00-44E272962B6F}"/>
              </a:ext>
            </a:extLst>
          </p:cNvPr>
          <p:cNvCxnSpPr/>
          <p:nvPr/>
        </p:nvCxnSpPr>
        <p:spPr>
          <a:xfrm>
            <a:off x="1962942" y="2686589"/>
            <a:ext cx="8070046" cy="0"/>
          </a:xfrm>
          <a:prstGeom prst="straightConnector1">
            <a:avLst/>
          </a:prstGeom>
          <a:noFill/>
          <a:ln w="28575" cap="flat">
            <a:solidFill>
              <a:srgbClr val="7F7F7F"/>
            </a:solidFill>
            <a:prstDash val="solid"/>
            <a:miter/>
          </a:ln>
        </p:spPr>
      </p:cxnSp>
      <p:pic>
        <p:nvPicPr>
          <p:cNvPr id="11" name="Paveikslėlis 10">
            <a:extLst>
              <a:ext uri="{FF2B5EF4-FFF2-40B4-BE49-F238E27FC236}">
                <a16:creationId xmlns:a16="http://schemas.microsoft.com/office/drawing/2014/main" id="{D47D3E0F-7DA1-898B-3C60-C4727AC6EE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5999" y="578936"/>
            <a:ext cx="1970988" cy="992606"/>
          </a:xfrm>
          <a:prstGeom prst="rect">
            <a:avLst/>
          </a:prstGeom>
        </p:spPr>
      </p:pic>
    </p:spTree>
    <p:extLst>
      <p:ext uri="{BB962C8B-B14F-4D97-AF65-F5344CB8AC3E}">
        <p14:creationId xmlns:p14="http://schemas.microsoft.com/office/powerpoint/2010/main" val="232882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02FA97E-FC64-BFA8-C551-D02E753B7197}"/>
              </a:ext>
            </a:extLst>
          </p:cNvPr>
          <p:cNvSpPr>
            <a:spLocks noGrp="1"/>
          </p:cNvSpPr>
          <p:nvPr>
            <p:ph type="title"/>
          </p:nvPr>
        </p:nvSpPr>
        <p:spPr>
          <a:xfrm>
            <a:off x="838200" y="365125"/>
            <a:ext cx="10515600" cy="1903622"/>
          </a:xfrm>
        </p:spPr>
        <p:txBody>
          <a:bodyPr>
            <a:normAutofit/>
          </a:bodyPr>
          <a:lstStyle/>
          <a:p>
            <a:r>
              <a:rPr lang="lt-LT" sz="2200" b="1" dirty="0">
                <a:effectLst/>
                <a:latin typeface="Times New Roman" panose="02020603050405020304" pitchFamily="18" charset="0"/>
                <a:ea typeface="Calibri" panose="020F0502020204030204" pitchFamily="34" charset="0"/>
                <a:cs typeface="Times New Roman" panose="02020603050405020304" pitchFamily="18" charset="0"/>
              </a:rPr>
              <a:t>Klausimas: </a:t>
            </a:r>
            <a:br>
              <a:rPr lang="lt-LT" sz="2200" b="1" dirty="0">
                <a:effectLst/>
                <a:latin typeface="Times New Roman" panose="02020603050405020304" pitchFamily="18" charset="0"/>
                <a:ea typeface="Calibri" panose="020F0502020204030204" pitchFamily="34" charset="0"/>
                <a:cs typeface="Times New Roman" panose="02020603050405020304" pitchFamily="18" charset="0"/>
              </a:rPr>
            </a:br>
            <a:br>
              <a:rPr lang="lt-LT" sz="2200" b="1" dirty="0">
                <a:effectLst/>
                <a:latin typeface="Times New Roman" panose="02020603050405020304" pitchFamily="18" charset="0"/>
                <a:ea typeface="Calibri" panose="020F0502020204030204" pitchFamily="34" charset="0"/>
                <a:cs typeface="Times New Roman" panose="02020603050405020304" pitchFamily="18" charset="0"/>
              </a:rPr>
            </a:br>
            <a:r>
              <a:rPr lang="lt-LT" sz="2200" dirty="0">
                <a:effectLst/>
                <a:latin typeface="Times New Roman" panose="02020603050405020304" pitchFamily="18" charset="0"/>
                <a:ea typeface="Calibri" panose="020F0502020204030204" pitchFamily="34" charset="0"/>
                <a:cs typeface="Times New Roman" panose="02020603050405020304" pitchFamily="18" charset="0"/>
              </a:rPr>
              <a:t>Ar gyvenvietėse, kuriose nėra inventorizuoti inžineriniai tinklai, galima į TIIIS įkelti bent situacijų schemas, tam kad projektuotojai galėtų iš dalies žinoti tinklų išdėstymo vietas?</a:t>
            </a:r>
            <a:br>
              <a:rPr lang="lt-LT" sz="2200" dirty="0">
                <a:effectLst/>
                <a:latin typeface="Times New Roman" panose="02020603050405020304" pitchFamily="18" charset="0"/>
                <a:ea typeface="Calibri" panose="020F0502020204030204" pitchFamily="34" charset="0"/>
                <a:cs typeface="Times New Roman" panose="02020603050405020304" pitchFamily="18" charset="0"/>
              </a:rPr>
            </a:br>
            <a:endParaRPr lang="lt-LT" sz="22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C1CA4390-5A71-4B0D-C806-A3261EF9A294}"/>
              </a:ext>
            </a:extLst>
          </p:cNvPr>
          <p:cNvSpPr>
            <a:spLocks noGrp="1"/>
          </p:cNvSpPr>
          <p:nvPr>
            <p:ph idx="1"/>
          </p:nvPr>
        </p:nvSpPr>
        <p:spPr>
          <a:xfrm>
            <a:off x="838200" y="3019245"/>
            <a:ext cx="10515600" cy="3157718"/>
          </a:xfrm>
        </p:spPr>
        <p:txBody>
          <a:bodyPr>
            <a:normAutofit/>
          </a:bodyPr>
          <a:lstStyle/>
          <a:p>
            <a:pPr marL="0" indent="0">
              <a:buNone/>
            </a:pPr>
            <a:r>
              <a:rPr lang="lt-LT" sz="2200" b="1" dirty="0">
                <a:latin typeface="Times New Roman" panose="02020603050405020304" pitchFamily="18" charset="0"/>
                <a:cs typeface="Times New Roman" panose="02020603050405020304" pitchFamily="18" charset="0"/>
              </a:rPr>
              <a:t>Atsakymas:</a:t>
            </a:r>
          </a:p>
          <a:p>
            <a:endParaRPr lang="lt-LT" sz="2200" dirty="0">
              <a:latin typeface="Times New Roman" panose="02020603050405020304" pitchFamily="18" charset="0"/>
              <a:cs typeface="Times New Roman" panose="02020603050405020304" pitchFamily="18" charset="0"/>
            </a:endParaRPr>
          </a:p>
          <a:p>
            <a:pPr marL="0" indent="0">
              <a:buNone/>
            </a:pPr>
            <a:r>
              <a:rPr lang="lt-LT" sz="2200" dirty="0">
                <a:latin typeface="Times New Roman" panose="02020603050405020304" pitchFamily="18" charset="0"/>
                <a:cs typeface="Times New Roman" panose="02020603050405020304" pitchFamily="18" charset="0"/>
              </a:rPr>
              <a:t>Teikiami erdviniai duomenys turi atitikti SEDR reikalavimus.</a:t>
            </a:r>
          </a:p>
          <a:p>
            <a:pPr marL="0" indent="0">
              <a:buNone/>
            </a:pPr>
            <a:r>
              <a:rPr lang="lt-LT" sz="2200" dirty="0">
                <a:latin typeface="Times New Roman" panose="02020603050405020304" pitchFamily="18" charset="0"/>
                <a:cs typeface="Times New Roman" panose="02020603050405020304" pitchFamily="18" charset="0"/>
              </a:rPr>
              <a:t>Jeigu nėra žinių apie inžinerinio tinklo padėtį, reikia sukurti apytikslius tinklo erdvinius duomenis ir naudojant 3999 kodą sukurti teritorijos kontūrą, kurios viduje ir turėtų būti nežinomos padėties tinklas. </a:t>
            </a:r>
          </a:p>
        </p:txBody>
      </p:sp>
    </p:spTree>
    <p:extLst>
      <p:ext uri="{BB962C8B-B14F-4D97-AF65-F5344CB8AC3E}">
        <p14:creationId xmlns:p14="http://schemas.microsoft.com/office/powerpoint/2010/main" val="1267743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3B8C6C4-7196-41C8-B3B7-79515D3C33CB}"/>
              </a:ext>
            </a:extLst>
          </p:cNvPr>
          <p:cNvSpPr>
            <a:spLocks noGrp="1"/>
          </p:cNvSpPr>
          <p:nvPr>
            <p:ph type="title"/>
          </p:nvPr>
        </p:nvSpPr>
        <p:spPr>
          <a:xfrm>
            <a:off x="838199" y="77638"/>
            <a:ext cx="10793963" cy="3761117"/>
          </a:xfrm>
        </p:spPr>
        <p:txBody>
          <a:bodyPr>
            <a:noAutofit/>
          </a:bodyPr>
          <a:lstStyle/>
          <a:p>
            <a:br>
              <a:rPr lang="lt-LT" sz="2000" b="1" dirty="0">
                <a:solidFill>
                  <a:srgbClr val="000000"/>
                </a:solidFill>
                <a:effectLst/>
                <a:latin typeface="Times New Roman" panose="02020603050405020304" pitchFamily="18" charset="0"/>
                <a:ea typeface="Calibri" panose="020F0502020204030204" pitchFamily="34" charset="0"/>
              </a:rPr>
            </a:br>
            <a:r>
              <a:rPr lang="lt-LT" sz="2200" b="1" dirty="0">
                <a:solidFill>
                  <a:srgbClr val="000000"/>
                </a:solidFill>
                <a:effectLst/>
                <a:latin typeface="Times New Roman" panose="02020603050405020304" pitchFamily="18" charset="0"/>
                <a:ea typeface="Calibri" panose="020F0502020204030204" pitchFamily="34" charset="0"/>
              </a:rPr>
              <a:t>Klausimas: </a:t>
            </a:r>
            <a:br>
              <a:rPr lang="lt-LT" sz="2200" b="1" dirty="0">
                <a:solidFill>
                  <a:srgbClr val="000000"/>
                </a:solidFill>
                <a:effectLst/>
                <a:latin typeface="Times New Roman" panose="02020603050405020304" pitchFamily="18" charset="0"/>
                <a:ea typeface="Calibri" panose="020F0502020204030204" pitchFamily="34" charset="0"/>
              </a:rPr>
            </a:br>
            <a:br>
              <a:rPr lang="lt-LT" sz="2200" b="1" dirty="0">
                <a:solidFill>
                  <a:srgbClr val="000000"/>
                </a:solidFill>
                <a:effectLst/>
                <a:latin typeface="Times New Roman" panose="02020603050405020304" pitchFamily="18" charset="0"/>
                <a:ea typeface="Calibri" panose="020F0502020204030204" pitchFamily="34" charset="0"/>
              </a:rPr>
            </a:br>
            <a:r>
              <a:rPr lang="lt-LT" sz="2200" dirty="0">
                <a:solidFill>
                  <a:srgbClr val="000000"/>
                </a:solidFill>
                <a:effectLst/>
                <a:latin typeface="Times New Roman" panose="02020603050405020304" pitchFamily="18" charset="0"/>
                <a:ea typeface="Calibri" panose="020F0502020204030204" pitchFamily="34" charset="0"/>
              </a:rPr>
              <a:t>Ne paslaptis, kad vandens tiekimo ir nuotekų tvarkymo įmonėms senais laikais kolūkio tinklai buvo perduoti kaip komplektas be jokių dokumentų.  Nekalbant apie išpildomąją medžiagą, net be schemų, o kaip komplektas. Vandentiekio tinklas kolūkio laikais buvo paklotas iš techninių plastikinių vamzdynų. Tokio vamzdyno padėties nustatyti dar neįmanoma: tarpinių šulinių nėra, ieškikliai plastiko neaptinka. Vandentiekio tinklo padėtis turi būti nustatyta 0,1 cm tikslumu. Užklausėme geodezininkų ar jie sutiks atlikti vandentiekio tinklo matavimus, jei mes preliminariai parodysime tinklo vietą - jie kategoriškai atsisakė tai atlikti. Pateikite pasiūlymus kaip būtų galima išspręsti susidariusią padėtį.</a:t>
            </a:r>
            <a:br>
              <a:rPr lang="lt-LT" sz="2000" b="1" dirty="0">
                <a:solidFill>
                  <a:srgbClr val="000000"/>
                </a:solidFill>
                <a:latin typeface="Times New Roman" panose="02020603050405020304" pitchFamily="18" charset="0"/>
                <a:ea typeface="Calibri" panose="020F0502020204030204" pitchFamily="34" charset="0"/>
              </a:rPr>
            </a:br>
            <a:br>
              <a:rPr lang="lt-LT" sz="2000" b="1" dirty="0">
                <a:solidFill>
                  <a:srgbClr val="000000"/>
                </a:solidFill>
                <a:latin typeface="Times New Roman" panose="02020603050405020304" pitchFamily="18" charset="0"/>
                <a:ea typeface="Calibri" panose="020F0502020204030204" pitchFamily="34" charset="0"/>
              </a:rPr>
            </a:br>
            <a:br>
              <a:rPr lang="lt-LT" sz="2000" dirty="0">
                <a:effectLst/>
                <a:latin typeface="Calibri" panose="020F0502020204030204" pitchFamily="34" charset="0"/>
                <a:ea typeface="Calibri" panose="020F0502020204030204" pitchFamily="34" charset="0"/>
              </a:rPr>
            </a:br>
            <a:r>
              <a:rPr lang="en-US" sz="2000" dirty="0">
                <a:effectLst/>
                <a:latin typeface="Calibri" panose="020F0502020204030204" pitchFamily="34" charset="0"/>
                <a:ea typeface="Calibri" panose="020F0502020204030204" pitchFamily="34" charset="0"/>
              </a:rPr>
              <a:t> </a:t>
            </a:r>
            <a:br>
              <a:rPr lang="lt-LT" sz="2000" dirty="0">
                <a:effectLst/>
                <a:latin typeface="Calibri" panose="020F0502020204030204" pitchFamily="34" charset="0"/>
                <a:ea typeface="Calibri" panose="020F0502020204030204" pitchFamily="34" charset="0"/>
              </a:rPr>
            </a:br>
            <a:endParaRPr lang="lt-LT" sz="20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2884ACCD-2CA7-474D-B66B-76576B4E2C24}"/>
              </a:ext>
            </a:extLst>
          </p:cNvPr>
          <p:cNvSpPr>
            <a:spLocks noGrp="1"/>
          </p:cNvSpPr>
          <p:nvPr>
            <p:ph idx="1"/>
          </p:nvPr>
        </p:nvSpPr>
        <p:spPr>
          <a:xfrm>
            <a:off x="838198" y="3838754"/>
            <a:ext cx="10793963" cy="2654119"/>
          </a:xfrm>
        </p:spPr>
        <p:txBody>
          <a:bodyPr>
            <a:normAutofit/>
          </a:bodyPr>
          <a:lstStyle/>
          <a:p>
            <a:pPr marL="0" indent="0" algn="just">
              <a:buNone/>
            </a:pPr>
            <a:r>
              <a:rPr lang="lt-LT" sz="2200" b="1" dirty="0">
                <a:latin typeface="Times New Roman" panose="02020603050405020304" pitchFamily="18" charset="0"/>
                <a:cs typeface="Times New Roman" panose="02020603050405020304" pitchFamily="18" charset="0"/>
              </a:rPr>
              <a:t>Atsakymas:</a:t>
            </a:r>
          </a:p>
          <a:p>
            <a:pPr marL="0" indent="0" algn="just">
              <a:buNone/>
            </a:pPr>
            <a:endParaRPr lang="lt-LT" sz="2200" b="1" dirty="0">
              <a:latin typeface="Times New Roman" panose="02020603050405020304" pitchFamily="18" charset="0"/>
              <a:cs typeface="Times New Roman" panose="02020603050405020304" pitchFamily="18" charset="0"/>
            </a:endParaRPr>
          </a:p>
          <a:p>
            <a:pPr marL="0" indent="0" algn="just">
              <a:buNone/>
            </a:pPr>
            <a:r>
              <a:rPr lang="lt-LT" sz="2200" dirty="0">
                <a:latin typeface="Times New Roman" panose="02020603050405020304" pitchFamily="18" charset="0"/>
                <a:cs typeface="Times New Roman" panose="02020603050405020304" pitchFamily="18" charset="0"/>
              </a:rPr>
              <a:t>Kai nėra pakankamai tiksliai (iki 1 m) žinoma tinklo padėtis, tai tokių tinklų apytikslės aprėpties ribos gali būti parodytos kaip inžinerinio tinklo planinės padėties klaidos riba (kodas 3999). Kodas 3999 naudojamas kai nėra patikimos medžiagos ir kai nėra galimybės nustatyti objekto padėtį vietovėje.</a:t>
            </a:r>
          </a:p>
          <a:p>
            <a:pPr marL="0" indent="0" algn="just">
              <a:buNone/>
            </a:pPr>
            <a:endParaRPr lang="lt-LT"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6179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3B8C6C4-7196-41C8-B3B7-79515D3C33CB}"/>
              </a:ext>
            </a:extLst>
          </p:cNvPr>
          <p:cNvSpPr>
            <a:spLocks noGrp="1"/>
          </p:cNvSpPr>
          <p:nvPr>
            <p:ph type="title"/>
          </p:nvPr>
        </p:nvSpPr>
        <p:spPr>
          <a:xfrm>
            <a:off x="838199" y="276044"/>
            <a:ext cx="10793963" cy="2700069"/>
          </a:xfrm>
        </p:spPr>
        <p:txBody>
          <a:bodyPr>
            <a:noAutofit/>
          </a:bodyPr>
          <a:lstStyle/>
          <a:p>
            <a: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Klausimas: </a:t>
            </a:r>
            <a:b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b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lt-LT"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Šiuo metu vandentvarkos įmonių finansai dėl 10 kartų išaugusių energetinių kaštų yra neigiami, įmonės ima paskolas, kad susimokėtų elektros sąskaitas ir neturi apyvartinių lėšų einamiesiems klausimas spręsti. Apie išpildomosios dokumentacijos parengimą ir geodezininko pasamdymą net nuotekų tinklų padėčiai nustatyti negali būti net kalbos. Kol nesibaigs energetinė krizė, tikrai negalėsime skirti lėšų šiems darbams atlikti. Todėl siūlome duomenų pateikimo klausimą nukelti daug vėlesnei datai.</a:t>
            </a:r>
            <a:endParaRPr lang="lt-LT" sz="22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2884ACCD-2CA7-474D-B66B-76576B4E2C24}"/>
              </a:ext>
            </a:extLst>
          </p:cNvPr>
          <p:cNvSpPr>
            <a:spLocks noGrp="1"/>
          </p:cNvSpPr>
          <p:nvPr>
            <p:ph idx="1"/>
          </p:nvPr>
        </p:nvSpPr>
        <p:spPr>
          <a:xfrm>
            <a:off x="838198" y="3429000"/>
            <a:ext cx="10793963" cy="2057400"/>
          </a:xfrm>
        </p:spPr>
        <p:txBody>
          <a:bodyPr>
            <a:normAutofit/>
          </a:bodyPr>
          <a:lstStyle/>
          <a:p>
            <a:pPr marL="0" indent="0" algn="just">
              <a:buNone/>
            </a:pPr>
            <a:r>
              <a:rPr lang="lt-LT" sz="2200" b="1" dirty="0">
                <a:latin typeface="Times New Roman" panose="02020603050405020304" pitchFamily="18" charset="0"/>
                <a:cs typeface="Times New Roman" panose="02020603050405020304" pitchFamily="18" charset="0"/>
              </a:rPr>
              <a:t>Atsakymas:</a:t>
            </a:r>
          </a:p>
          <a:p>
            <a:pPr marL="0" indent="0" algn="just">
              <a:buNone/>
            </a:pPr>
            <a:endParaRPr lang="lt-LT" sz="2200" b="1" dirty="0">
              <a:latin typeface="Times New Roman" panose="02020603050405020304" pitchFamily="18" charset="0"/>
              <a:cs typeface="Times New Roman" panose="02020603050405020304" pitchFamily="18" charset="0"/>
            </a:endParaRPr>
          </a:p>
          <a:p>
            <a:pPr marL="0" indent="0" algn="just">
              <a:buNone/>
            </a:pPr>
            <a:r>
              <a:rPr lang="lt-LT" sz="2200" dirty="0">
                <a:latin typeface="Times New Roman" panose="02020603050405020304" pitchFamily="18" charset="0"/>
                <a:cs typeface="Times New Roman" panose="02020603050405020304" pitchFamily="18" charset="0"/>
              </a:rPr>
              <a:t>Dėl įstatymo keitimo reikia kreiptis į ŽŪM.</a:t>
            </a:r>
          </a:p>
          <a:p>
            <a:pPr marL="0" indent="0" algn="just">
              <a:buNone/>
            </a:pPr>
            <a:r>
              <a:rPr lang="lt-LT" sz="2200" dirty="0">
                <a:latin typeface="Times New Roman" panose="02020603050405020304" pitchFamily="18" charset="0"/>
                <a:cs typeface="Times New Roman" panose="02020603050405020304" pitchFamily="18" charset="0"/>
              </a:rPr>
              <a:t>Siūlome naudoti inžinerinio tinklo planinės padėties klaidos ribos kontūrą (kodas 3999).</a:t>
            </a:r>
          </a:p>
          <a:p>
            <a:pPr marL="0" indent="0" algn="just">
              <a:buNone/>
            </a:pPr>
            <a:endParaRPr lang="lt-LT"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0841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3B8C6C4-7196-41C8-B3B7-79515D3C33CB}"/>
              </a:ext>
            </a:extLst>
          </p:cNvPr>
          <p:cNvSpPr>
            <a:spLocks noGrp="1"/>
          </p:cNvSpPr>
          <p:nvPr>
            <p:ph type="title"/>
          </p:nvPr>
        </p:nvSpPr>
        <p:spPr>
          <a:xfrm>
            <a:off x="838199" y="77638"/>
            <a:ext cx="10793963" cy="3063875"/>
          </a:xfrm>
        </p:spPr>
        <p:txBody>
          <a:bodyPr>
            <a:noAutofit/>
          </a:bodyPr>
          <a:lstStyle/>
          <a:p>
            <a:b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Klausimas: </a:t>
            </a:r>
            <a:b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b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lt-LT" sz="2200" dirty="0">
                <a:effectLst/>
                <a:latin typeface="Times New Roman" panose="02020603050405020304" pitchFamily="18" charset="0"/>
                <a:ea typeface="Calibri" panose="020F0502020204030204" pitchFamily="34" charset="0"/>
                <a:cs typeface="Times New Roman" panose="02020603050405020304" pitchFamily="18" charset="0"/>
              </a:rPr>
              <a:t>Situacija tokia, kad mūsų įmonė turi tik apie 2 km šilumos tinklų viename miestelyje, daugiau plėstis nenumatyta ir tai būtų vienkartinis duomenų įvedimas. Topografinių planų, projektų nederiname. Neturime nei specialistų nei  programinės įrangos tokiems darbams.</a:t>
            </a:r>
            <a:br>
              <a:rPr lang="lt-LT" sz="2200" dirty="0">
                <a:effectLst/>
                <a:latin typeface="Times New Roman" panose="02020603050405020304" pitchFamily="18" charset="0"/>
                <a:ea typeface="Calibri" panose="020F0502020204030204" pitchFamily="34" charset="0"/>
                <a:cs typeface="Times New Roman" panose="02020603050405020304" pitchFamily="18" charset="0"/>
              </a:rPr>
            </a:br>
            <a:r>
              <a:rPr lang="lt-LT" sz="2200" dirty="0">
                <a:effectLst/>
                <a:latin typeface="Times New Roman" panose="02020603050405020304" pitchFamily="18" charset="0"/>
                <a:ea typeface="Calibri" panose="020F0502020204030204" pitchFamily="34" charset="0"/>
                <a:cs typeface="Times New Roman" panose="02020603050405020304" pitchFamily="18" charset="0"/>
              </a:rPr>
              <a:t>Mūsų įmonė priklauso savivaldybei, ar yra galimybė, kad jie už mus suvestų tuos duomenis į TIIIS?  Jeigu taip - kokie turėtų būti mūsų veiksmai? </a:t>
            </a:r>
            <a:br>
              <a:rPr lang="lt-LT" sz="2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br>
              <a:rPr lang="lt-LT" sz="2200" dirty="0">
                <a:effectLst/>
                <a:latin typeface="Times New Roman" panose="02020603050405020304" pitchFamily="18" charset="0"/>
                <a:ea typeface="Calibri" panose="020F0502020204030204" pitchFamily="34" charset="0"/>
                <a:cs typeface="Times New Roman" panose="02020603050405020304" pitchFamily="18" charset="0"/>
              </a:rPr>
            </a:b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br>
              <a:rPr lang="lt-LT" sz="2200" dirty="0">
                <a:effectLst/>
                <a:latin typeface="Times New Roman" panose="02020603050405020304" pitchFamily="18" charset="0"/>
                <a:ea typeface="Calibri" panose="020F0502020204030204" pitchFamily="34" charset="0"/>
                <a:cs typeface="Times New Roman" panose="02020603050405020304" pitchFamily="18" charset="0"/>
              </a:rPr>
            </a:br>
            <a:endParaRPr lang="lt-LT" sz="22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2884ACCD-2CA7-474D-B66B-76576B4E2C24}"/>
              </a:ext>
            </a:extLst>
          </p:cNvPr>
          <p:cNvSpPr>
            <a:spLocks noGrp="1"/>
          </p:cNvSpPr>
          <p:nvPr>
            <p:ph idx="1"/>
          </p:nvPr>
        </p:nvSpPr>
        <p:spPr>
          <a:xfrm>
            <a:off x="838198" y="3141513"/>
            <a:ext cx="10793963" cy="3351361"/>
          </a:xfrm>
        </p:spPr>
        <p:txBody>
          <a:bodyPr>
            <a:normAutofit/>
          </a:bodyPr>
          <a:lstStyle/>
          <a:p>
            <a:pPr marL="0" indent="0" algn="just">
              <a:buNone/>
            </a:pPr>
            <a:r>
              <a:rPr lang="lt-LT" sz="2200" b="1" dirty="0">
                <a:latin typeface="Times New Roman" panose="02020603050405020304" pitchFamily="18" charset="0"/>
                <a:cs typeface="Times New Roman" panose="02020603050405020304" pitchFamily="18" charset="0"/>
              </a:rPr>
              <a:t>Atsakymas:</a:t>
            </a:r>
          </a:p>
          <a:p>
            <a:pPr marL="0" indent="0" algn="just">
              <a:buNone/>
            </a:pPr>
            <a:endParaRPr lang="lt-LT"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t-LT" sz="2200" dirty="0">
                <a:effectLst/>
                <a:latin typeface="Times New Roman" panose="02020603050405020304" pitchFamily="18" charset="0"/>
                <a:ea typeface="Calibri" panose="020F0502020204030204" pitchFamily="34" charset="0"/>
                <a:cs typeface="Times New Roman" panose="02020603050405020304" pitchFamily="18" charset="0"/>
              </a:rPr>
              <a:t>Erdvinių duomenų savininkas turi užtikrinti, kad jo erdviniai duomenys būtų teikiami į TIIIS pagal SEDR struktūrą nuo 2023 m. Juos gali teikti arba duomenų savininkas (šilumos tiekimo įmonė) arba tų duomenų tvarkytojas (įmonė, savivaldybė – </a:t>
            </a:r>
            <a:r>
              <a:rPr lang="lt-LT" sz="2200" u="sng" dirty="0">
                <a:effectLst/>
                <a:latin typeface="Times New Roman" panose="02020603050405020304" pitchFamily="18" charset="0"/>
                <a:ea typeface="Calibri" panose="020F0502020204030204" pitchFamily="34" charset="0"/>
                <a:cs typeface="Times New Roman" panose="02020603050405020304" pitchFamily="18" charset="0"/>
              </a:rPr>
              <a:t>pagal susitarimą</a:t>
            </a:r>
            <a:r>
              <a:rPr lang="lt-LT" sz="2200" dirty="0">
                <a:effectLst/>
                <a:latin typeface="Times New Roman" panose="02020603050405020304" pitchFamily="18" charset="0"/>
                <a:ea typeface="Calibri" panose="020F0502020204030204" pitchFamily="34" charset="0"/>
                <a:cs typeface="Times New Roman" panose="02020603050405020304" pitchFamily="18" charset="0"/>
              </a:rPr>
              <a:t>). Susitarimas turi apimti atsakomybių dėl duomenų tvarkymo, archyvinių duomenų integravimo ir duomenų teikimo į TIIIS pasiskirstymą.</a:t>
            </a:r>
          </a:p>
          <a:p>
            <a:pPr marL="0" indent="0" algn="just">
              <a:buNone/>
            </a:pPr>
            <a:endParaRPr lang="lt-LT" sz="2200" b="1" dirty="0">
              <a:latin typeface="Times New Roman" panose="02020603050405020304" pitchFamily="18" charset="0"/>
              <a:cs typeface="Times New Roman" panose="02020603050405020304" pitchFamily="18" charset="0"/>
            </a:endParaRPr>
          </a:p>
          <a:p>
            <a:pPr marL="0" indent="0" algn="just">
              <a:buNone/>
            </a:pPr>
            <a:endParaRPr lang="lt-LT"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430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3B8C6C4-7196-41C8-B3B7-79515D3C33CB}"/>
              </a:ext>
            </a:extLst>
          </p:cNvPr>
          <p:cNvSpPr>
            <a:spLocks noGrp="1"/>
          </p:cNvSpPr>
          <p:nvPr>
            <p:ph type="title"/>
          </p:nvPr>
        </p:nvSpPr>
        <p:spPr>
          <a:xfrm>
            <a:off x="838199" y="77638"/>
            <a:ext cx="10793963" cy="2070339"/>
          </a:xfrm>
        </p:spPr>
        <p:txBody>
          <a:bodyPr>
            <a:noAutofit/>
          </a:bodyPr>
          <a:lstStyle/>
          <a:p>
            <a:b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Klausimas: </a:t>
            </a:r>
            <a:b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b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lt-LT" sz="2200" dirty="0">
                <a:effectLst/>
                <a:latin typeface="Times New Roman" panose="02020603050405020304" pitchFamily="18" charset="0"/>
                <a:ea typeface="Calibri" panose="020F0502020204030204" pitchFamily="34" charset="0"/>
                <a:cs typeface="Times New Roman" panose="02020603050405020304" pitchFamily="18" charset="0"/>
              </a:rPr>
              <a:t>Kadangi turto (šilumos tinklų) nuosavybė priklauso mums, ar savivaldybė galės suvesti duomenis savo vardu, ar reikia  mūsų įmonės vardu? Ar reikia kokių papildomų susitarimų? </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br>
              <a:rPr lang="lt-LT" sz="2200" dirty="0">
                <a:effectLst/>
                <a:latin typeface="Times New Roman" panose="02020603050405020304" pitchFamily="18" charset="0"/>
                <a:ea typeface="Calibri" panose="020F0502020204030204" pitchFamily="34" charset="0"/>
                <a:cs typeface="Times New Roman" panose="02020603050405020304" pitchFamily="18" charset="0"/>
              </a:rPr>
            </a:br>
            <a:endParaRPr lang="lt-LT" sz="22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2884ACCD-2CA7-474D-B66B-76576B4E2C24}"/>
              </a:ext>
            </a:extLst>
          </p:cNvPr>
          <p:cNvSpPr>
            <a:spLocks noGrp="1"/>
          </p:cNvSpPr>
          <p:nvPr>
            <p:ph idx="1"/>
          </p:nvPr>
        </p:nvSpPr>
        <p:spPr>
          <a:xfrm>
            <a:off x="838198" y="2717321"/>
            <a:ext cx="10793963" cy="3775553"/>
          </a:xfrm>
        </p:spPr>
        <p:txBody>
          <a:bodyPr>
            <a:normAutofit/>
          </a:bodyPr>
          <a:lstStyle/>
          <a:p>
            <a:pPr marL="0" indent="0" algn="just">
              <a:buNone/>
            </a:pPr>
            <a:r>
              <a:rPr lang="lt-LT" sz="2200" b="1" dirty="0">
                <a:latin typeface="Times New Roman" panose="02020603050405020304" pitchFamily="18" charset="0"/>
                <a:cs typeface="Times New Roman" panose="02020603050405020304" pitchFamily="18" charset="0"/>
              </a:rPr>
              <a:t>Atsakymas:</a:t>
            </a:r>
          </a:p>
          <a:p>
            <a:pPr marL="0" indent="0" algn="just">
              <a:buNone/>
            </a:pPr>
            <a:endParaRPr lang="lt-LT"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t-LT" sz="2200" dirty="0">
                <a:effectLst/>
                <a:latin typeface="Times New Roman" panose="02020603050405020304" pitchFamily="18" charset="0"/>
                <a:ea typeface="Calibri" panose="020F0502020204030204" pitchFamily="34" charset="0"/>
                <a:cs typeface="Times New Roman" panose="02020603050405020304" pitchFamily="18" charset="0"/>
              </a:rPr>
              <a:t>Duomenys turi būti teikiami į TIIIS savininko vardu, o erdvinių duomenų tvarkymą gali atlikti arba duomenų savininkas (šilumos tiekimo įmonė) arba tų duomenų tvarkytojas (įmonė, savivaldybė – pagal susitarimą). Susitarimas turi apimti atsakomybių dėl duomenų tvarkymo pasiskirstymą.</a:t>
            </a:r>
            <a:endParaRPr lang="lt-LT" sz="2200" b="1" dirty="0">
              <a:latin typeface="Times New Roman" panose="02020603050405020304" pitchFamily="18" charset="0"/>
              <a:cs typeface="Times New Roman" panose="02020603050405020304" pitchFamily="18" charset="0"/>
            </a:endParaRPr>
          </a:p>
          <a:p>
            <a:pPr marL="0" indent="0" algn="just">
              <a:buNone/>
            </a:pPr>
            <a:endParaRPr lang="lt-LT"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9730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8100088-D661-4551-852F-799395112A69}"/>
              </a:ext>
            </a:extLst>
          </p:cNvPr>
          <p:cNvSpPr txBox="1">
            <a:spLocks/>
          </p:cNvSpPr>
          <p:nvPr/>
        </p:nvSpPr>
        <p:spPr>
          <a:xfrm>
            <a:off x="241300" y="2844800"/>
            <a:ext cx="11785600" cy="38734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lt-LT" sz="4000" dirty="0">
              <a:latin typeface="Times New Roman" panose="02020603050405020304" pitchFamily="18" charset="0"/>
              <a:ea typeface="Calibri" panose="020F0502020204030204" pitchFamily="34" charset="0"/>
            </a:endParaRPr>
          </a:p>
          <a:p>
            <a:pPr algn="ctr"/>
            <a:r>
              <a:rPr lang="lt-LT" sz="1900" b="1" dirty="0">
                <a:latin typeface="Times New Roman" pitchFamily="18"/>
                <a:cs typeface="Times New Roman" pitchFamily="18"/>
              </a:rPr>
              <a:t>Aktualios nuorodos:</a:t>
            </a:r>
          </a:p>
          <a:p>
            <a:pPr algn="ctr"/>
            <a:endParaRPr lang="lt-LT" sz="1900" dirty="0">
              <a:latin typeface="Times New Roman" pitchFamily="18"/>
              <a:cs typeface="Times New Roman" pitchFamily="18"/>
            </a:endParaRPr>
          </a:p>
          <a:p>
            <a:pPr algn="ctr"/>
            <a:r>
              <a:rPr lang="lt-LT" sz="1900" dirty="0">
                <a:latin typeface="Times New Roman" pitchFamily="18"/>
                <a:cs typeface="Times New Roman" pitchFamily="18"/>
              </a:rPr>
              <a:t>Įrankiai ir šablonai: </a:t>
            </a:r>
            <a:r>
              <a:rPr lang="lt-LT" sz="1900" dirty="0">
                <a:latin typeface="Times New Roman" pitchFamily="18"/>
                <a:cs typeface="Times New Roman" pitchFamily="18"/>
                <a:hlinkClick r:id="rId2"/>
              </a:rPr>
              <a:t>https://www.planuojustatau.lt/irankiai-ir-sablonai</a:t>
            </a:r>
            <a:r>
              <a:rPr lang="lt-LT" sz="1900" dirty="0">
                <a:latin typeface="Times New Roman" pitchFamily="18"/>
                <a:cs typeface="Times New Roman" pitchFamily="18"/>
              </a:rPr>
              <a:t> </a:t>
            </a:r>
          </a:p>
          <a:p>
            <a:pPr algn="ctr"/>
            <a:endParaRPr lang="lt-LT" sz="1900" dirty="0">
              <a:latin typeface="Times New Roman" pitchFamily="18"/>
              <a:cs typeface="Times New Roman" pitchFamily="18"/>
            </a:endParaRPr>
          </a:p>
          <a:p>
            <a:pPr algn="ctr"/>
            <a:r>
              <a:rPr lang="lt-LT" sz="1900" dirty="0">
                <a:latin typeface="Times New Roman" pitchFamily="18"/>
                <a:cs typeface="Times New Roman" pitchFamily="18"/>
              </a:rPr>
              <a:t>Naudotojų vadovai: </a:t>
            </a:r>
            <a:r>
              <a:rPr lang="lt-LT" sz="1900" dirty="0">
                <a:latin typeface="Times New Roman" pitchFamily="18"/>
                <a:cs typeface="Times New Roman" pitchFamily="18"/>
                <a:hlinkClick r:id="rId3"/>
              </a:rPr>
              <a:t>https://www.planuojustatau.lt/TIIIS_naudotoju_vadovai</a:t>
            </a:r>
            <a:endParaRPr lang="lt-LT" sz="1900" dirty="0">
              <a:latin typeface="Times New Roman" pitchFamily="18"/>
              <a:cs typeface="Times New Roman" pitchFamily="18"/>
            </a:endParaRPr>
          </a:p>
          <a:p>
            <a:pPr algn="ctr"/>
            <a:endParaRPr lang="lt-LT" sz="1900" dirty="0">
              <a:latin typeface="Times New Roman" pitchFamily="18"/>
              <a:cs typeface="Times New Roman" pitchFamily="18"/>
            </a:endParaRPr>
          </a:p>
          <a:p>
            <a:pPr algn="ctr"/>
            <a:r>
              <a:rPr lang="lt-LT" sz="1900" dirty="0">
                <a:latin typeface="Times New Roman" pitchFamily="18"/>
                <a:cs typeface="Times New Roman" pitchFamily="18"/>
              </a:rPr>
              <a:t>Teisinė informacija: </a:t>
            </a:r>
            <a:r>
              <a:rPr lang="lt-LT" sz="1900" dirty="0">
                <a:latin typeface="Times New Roman" pitchFamily="18"/>
                <a:cs typeface="Times New Roman" pitchFamily="18"/>
                <a:hlinkClick r:id="rId4"/>
              </a:rPr>
              <a:t>https://www.planuojustatau.lt//imeasure-area-legal</a:t>
            </a:r>
            <a:endParaRPr lang="lt-LT" sz="1900" dirty="0">
              <a:latin typeface="Times New Roman" pitchFamily="18"/>
              <a:cs typeface="Times New Roman" pitchFamily="18"/>
            </a:endParaRPr>
          </a:p>
          <a:p>
            <a:pPr algn="ctr"/>
            <a:endParaRPr lang="lt-LT" sz="1900" dirty="0">
              <a:latin typeface="Times New Roman" pitchFamily="18"/>
              <a:cs typeface="Times New Roman" pitchFamily="18"/>
            </a:endParaRPr>
          </a:p>
          <a:p>
            <a:pPr algn="ctr"/>
            <a:r>
              <a:rPr lang="lt-LT" sz="1900" dirty="0">
                <a:latin typeface="Times New Roman" pitchFamily="18"/>
                <a:cs typeface="Times New Roman" pitchFamily="18"/>
              </a:rPr>
              <a:t>Dažnai užduodami klausimai: </a:t>
            </a:r>
            <a:r>
              <a:rPr lang="lt-LT" sz="1900" dirty="0">
                <a:latin typeface="Times New Roman" pitchFamily="18"/>
                <a:cs typeface="Times New Roman" pitchFamily="18"/>
                <a:hlinkClick r:id="rId5"/>
              </a:rPr>
              <a:t>https://www.planuojustatau.lt//imeasure-area-faq</a:t>
            </a:r>
            <a:r>
              <a:rPr lang="lt-LT" sz="1900" dirty="0">
                <a:latin typeface="Times New Roman" pitchFamily="18"/>
                <a:cs typeface="Times New Roman" pitchFamily="18"/>
              </a:rPr>
              <a:t>  </a:t>
            </a:r>
          </a:p>
          <a:p>
            <a:pPr algn="ctr"/>
            <a:endParaRPr lang="lt-LT" sz="1900" dirty="0">
              <a:latin typeface="Times New Roman" pitchFamily="18"/>
              <a:cs typeface="Times New Roman" pitchFamily="18"/>
            </a:endParaRPr>
          </a:p>
          <a:p>
            <a:pPr algn="ctr"/>
            <a:r>
              <a:rPr lang="lt-LT" sz="1900" dirty="0">
                <a:latin typeface="Times New Roman" pitchFamily="18"/>
                <a:cs typeface="Times New Roman" pitchFamily="18"/>
              </a:rPr>
              <a:t>Kontaktai: </a:t>
            </a:r>
            <a:r>
              <a:rPr lang="lt-LT" sz="1900" dirty="0">
                <a:latin typeface="Times New Roman" pitchFamily="18"/>
                <a:cs typeface="Times New Roman" pitchFamily="18"/>
                <a:hlinkClick r:id="rId6"/>
              </a:rPr>
              <a:t>tiiis@gis-centras.lt</a:t>
            </a:r>
            <a:r>
              <a:rPr lang="lt-LT" sz="1900" dirty="0">
                <a:latin typeface="Times New Roman" pitchFamily="18"/>
                <a:cs typeface="Times New Roman" pitchFamily="18"/>
              </a:rPr>
              <a:t> </a:t>
            </a:r>
          </a:p>
          <a:p>
            <a:pPr algn="ctr"/>
            <a:endParaRPr lang="lt-LT" sz="1900" dirty="0">
              <a:latin typeface="Times New Roman" pitchFamily="18"/>
              <a:cs typeface="Times New Roman" pitchFamily="18"/>
            </a:endParaRPr>
          </a:p>
        </p:txBody>
      </p:sp>
      <p:pic>
        <p:nvPicPr>
          <p:cNvPr id="6" name="Paveikslėlis 11">
            <a:extLst>
              <a:ext uri="{FF2B5EF4-FFF2-40B4-BE49-F238E27FC236}">
                <a16:creationId xmlns:a16="http://schemas.microsoft.com/office/drawing/2014/main" id="{1460D522-4358-40AC-BEA2-21FBBBB7034A}"/>
              </a:ext>
            </a:extLst>
          </p:cNvPr>
          <p:cNvPicPr>
            <a:picLocks noChangeAspect="1"/>
          </p:cNvPicPr>
          <p:nvPr/>
        </p:nvPicPr>
        <p:blipFill>
          <a:blip r:embed="rId7"/>
          <a:srcRect r="40928"/>
          <a:stretch>
            <a:fillRect/>
          </a:stretch>
        </p:blipFill>
        <p:spPr>
          <a:xfrm>
            <a:off x="3561845" y="304254"/>
            <a:ext cx="2355185" cy="1541970"/>
          </a:xfrm>
          <a:prstGeom prst="rect">
            <a:avLst/>
          </a:prstGeom>
          <a:noFill/>
          <a:ln cap="flat">
            <a:noFill/>
          </a:ln>
        </p:spPr>
      </p:pic>
      <p:sp>
        <p:nvSpPr>
          <p:cNvPr id="7" name="Rectangle 10">
            <a:extLst>
              <a:ext uri="{FF2B5EF4-FFF2-40B4-BE49-F238E27FC236}">
                <a16:creationId xmlns:a16="http://schemas.microsoft.com/office/drawing/2014/main" id="{01EDE895-9A12-4E33-BC12-48F827EAFEAE}"/>
              </a:ext>
            </a:extLst>
          </p:cNvPr>
          <p:cNvSpPr/>
          <p:nvPr/>
        </p:nvSpPr>
        <p:spPr>
          <a:xfrm>
            <a:off x="1796070" y="1968578"/>
            <a:ext cx="8599858" cy="646334"/>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t-LT" sz="1800" i="0" u="none" strike="noStrike" kern="1200" cap="none" spc="50" baseline="0" dirty="0">
                <a:solidFill>
                  <a:srgbClr val="0E4E91"/>
                </a:solidFill>
                <a:uFillTx/>
                <a:latin typeface="Times New Roman" pitchFamily="18"/>
                <a:cs typeface="Times New Roman" pitchFamily="18"/>
              </a:rPr>
              <a:t>TOPOGRAFIJOS IR INŽINERINĖS INFRASTRUKTŪROS INFORMACINĖ SISTEMA (TIIIS)</a:t>
            </a:r>
            <a:endParaRPr lang="en-US" sz="1800" i="0" u="none" strike="noStrike" kern="1200" cap="none" spc="50" baseline="0" dirty="0">
              <a:solidFill>
                <a:srgbClr val="0E4E91"/>
              </a:solidFill>
              <a:uFillTx/>
              <a:latin typeface="Times New Roman" pitchFamily="18"/>
              <a:cs typeface="Times New Roman" pitchFamily="18"/>
            </a:endParaRPr>
          </a:p>
        </p:txBody>
      </p:sp>
      <p:cxnSp>
        <p:nvCxnSpPr>
          <p:cNvPr id="8" name="Straight Connector 8">
            <a:extLst>
              <a:ext uri="{FF2B5EF4-FFF2-40B4-BE49-F238E27FC236}">
                <a16:creationId xmlns:a16="http://schemas.microsoft.com/office/drawing/2014/main" id="{6DE6F55E-C482-4A6C-817C-8CBA1C569065}"/>
              </a:ext>
            </a:extLst>
          </p:cNvPr>
          <p:cNvCxnSpPr/>
          <p:nvPr/>
        </p:nvCxnSpPr>
        <p:spPr>
          <a:xfrm>
            <a:off x="1962942" y="2686589"/>
            <a:ext cx="8070046" cy="0"/>
          </a:xfrm>
          <a:prstGeom prst="straightConnector1">
            <a:avLst/>
          </a:prstGeom>
          <a:noFill/>
          <a:ln w="28575" cap="flat">
            <a:solidFill>
              <a:srgbClr val="7F7F7F"/>
            </a:solidFill>
            <a:prstDash val="solid"/>
            <a:miter/>
          </a:ln>
        </p:spPr>
      </p:cxnSp>
      <p:pic>
        <p:nvPicPr>
          <p:cNvPr id="12" name="Paveikslėlis 11">
            <a:extLst>
              <a:ext uri="{FF2B5EF4-FFF2-40B4-BE49-F238E27FC236}">
                <a16:creationId xmlns:a16="http://schemas.microsoft.com/office/drawing/2014/main" id="{BCDEB7E7-1206-4714-BAE0-133C876211E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95999" y="578936"/>
            <a:ext cx="1970988" cy="992606"/>
          </a:xfrm>
          <a:prstGeom prst="rect">
            <a:avLst/>
          </a:prstGeom>
        </p:spPr>
      </p:pic>
    </p:spTree>
    <p:extLst>
      <p:ext uri="{BB962C8B-B14F-4D97-AF65-F5344CB8AC3E}">
        <p14:creationId xmlns:p14="http://schemas.microsoft.com/office/powerpoint/2010/main" val="11144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9DE2376-F23C-47AB-A328-7D36B45DF71F}"/>
              </a:ext>
            </a:extLst>
          </p:cNvPr>
          <p:cNvSpPr>
            <a:spLocks noGrp="1"/>
          </p:cNvSpPr>
          <p:nvPr>
            <p:ph type="title"/>
          </p:nvPr>
        </p:nvSpPr>
        <p:spPr>
          <a:xfrm>
            <a:off x="820783" y="635727"/>
            <a:ext cx="10515600" cy="5869576"/>
          </a:xfrm>
        </p:spPr>
        <p:txBody>
          <a:bodyPr>
            <a:noAutofit/>
          </a:bodyPr>
          <a:lstStyle/>
          <a:p>
            <a:r>
              <a:rPr lang="lt-LT" sz="3200" b="1" dirty="0">
                <a:latin typeface="Times New Roman" panose="02020603050405020304" pitchFamily="18" charset="0"/>
                <a:cs typeface="Times New Roman" panose="02020603050405020304" pitchFamily="18" charset="0"/>
              </a:rPr>
              <a:t>Geodezijos ir kartografijos įstatymas</a:t>
            </a:r>
            <a:br>
              <a:rPr lang="lt-LT" sz="3200" dirty="0">
                <a:latin typeface="Times New Roman" panose="02020603050405020304" pitchFamily="18" charset="0"/>
                <a:cs typeface="Times New Roman" panose="02020603050405020304" pitchFamily="18" charset="0"/>
              </a:rPr>
            </a:br>
            <a:br>
              <a:rPr lang="lt-LT" sz="3200" dirty="0">
                <a:latin typeface="Times New Roman" panose="02020603050405020304" pitchFamily="18" charset="0"/>
                <a:cs typeface="Times New Roman" panose="02020603050405020304" pitchFamily="18" charset="0"/>
              </a:rPr>
            </a:br>
            <a:r>
              <a:rPr lang="lt-LT" sz="2800" dirty="0">
                <a:latin typeface="Times New Roman" panose="02020603050405020304" pitchFamily="18" charset="0"/>
                <a:cs typeface="Times New Roman" panose="02020603050405020304" pitchFamily="18" charset="0"/>
              </a:rPr>
              <a:t>11 straipsnis.</a:t>
            </a:r>
            <a:br>
              <a:rPr lang="lt-LT" sz="2800" dirty="0">
                <a:latin typeface="Times New Roman" panose="02020603050405020304" pitchFamily="18" charset="0"/>
                <a:cs typeface="Times New Roman" panose="02020603050405020304" pitchFamily="18" charset="0"/>
              </a:rPr>
            </a:br>
            <a:r>
              <a:rPr lang="lt-LT" sz="2800" dirty="0">
                <a:latin typeface="Times New Roman" panose="02020603050405020304" pitchFamily="18" charset="0"/>
                <a:cs typeface="Times New Roman" panose="02020603050405020304" pitchFamily="18" charset="0"/>
              </a:rPr>
              <a:t>3. Inžinerinius tinklus, valstybinės reikšmės kelius valdančios institucijos ir įmonės, geležinkelių infrastruktūros valdytojai žemės ūkio ministro nustatyta tvarka:</a:t>
            </a:r>
            <a:br>
              <a:rPr lang="lt-LT" sz="2800" dirty="0">
                <a:latin typeface="Times New Roman" panose="02020603050405020304" pitchFamily="18" charset="0"/>
                <a:cs typeface="Times New Roman" panose="02020603050405020304" pitchFamily="18" charset="0"/>
              </a:rPr>
            </a:br>
            <a:r>
              <a:rPr lang="lt-LT" sz="2400" dirty="0">
                <a:latin typeface="Times New Roman" panose="02020603050405020304" pitchFamily="18" charset="0"/>
                <a:cs typeface="Times New Roman" panose="02020603050405020304" pitchFamily="18" charset="0"/>
              </a:rPr>
              <a:t>2) tvarko jų valdomų inžinerinės infrastruktūros objektų erdvinius duomenis ir juos integruoja į Topografijos ir inžinerinės infrastruktūros informacinės sistemos Žemės paviršiaus gamtinių ir antropogeninių objektų erdvinių duomenų rinkinį. </a:t>
            </a:r>
            <a:r>
              <a:rPr lang="lt-LT" sz="2400" dirty="0">
                <a:solidFill>
                  <a:srgbClr val="FF0000"/>
                </a:solidFill>
                <a:latin typeface="Times New Roman" panose="02020603050405020304" pitchFamily="18" charset="0"/>
                <a:cs typeface="Times New Roman" panose="02020603050405020304" pitchFamily="18" charset="0"/>
              </a:rPr>
              <a:t>Ne vėliau kaip iki </a:t>
            </a:r>
            <a:r>
              <a:rPr lang="lt-LT" sz="2400" b="1" dirty="0">
                <a:solidFill>
                  <a:srgbClr val="FF0000"/>
                </a:solidFill>
                <a:latin typeface="Times New Roman" panose="02020603050405020304" pitchFamily="18" charset="0"/>
                <a:cs typeface="Times New Roman" panose="02020603050405020304" pitchFamily="18" charset="0"/>
              </a:rPr>
              <a:t>2022 m. gruodžio 31 d. </a:t>
            </a:r>
            <a:r>
              <a:rPr lang="lt-LT" sz="2400" dirty="0">
                <a:solidFill>
                  <a:srgbClr val="FF0000"/>
                </a:solidFill>
                <a:latin typeface="Times New Roman" panose="02020603050405020304" pitchFamily="18" charset="0"/>
                <a:cs typeface="Times New Roman" panose="02020603050405020304" pitchFamily="18" charset="0"/>
              </a:rPr>
              <a:t>į Topografijos ir inžinerinės infrastruktūros informacinę sistemą pateikia pagal &lt;... SEDR ...&gt; specifikaciją sutvarkytus jų valdomų inžinerinės infrastruktūros objektų erdvinius duomenis.</a:t>
            </a:r>
            <a:endParaRPr lang="lt-LT" sz="3000" dirty="0"/>
          </a:p>
        </p:txBody>
      </p:sp>
    </p:spTree>
    <p:extLst>
      <p:ext uri="{BB962C8B-B14F-4D97-AF65-F5344CB8AC3E}">
        <p14:creationId xmlns:p14="http://schemas.microsoft.com/office/powerpoint/2010/main" val="325512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BD5BB-0942-634F-5656-562E883751E4}"/>
              </a:ext>
            </a:extLst>
          </p:cNvPr>
          <p:cNvSpPr>
            <a:spLocks noGrp="1"/>
          </p:cNvSpPr>
          <p:nvPr>
            <p:ph type="title"/>
          </p:nvPr>
        </p:nvSpPr>
        <p:spPr/>
        <p:txBody>
          <a:bodyPr>
            <a:normAutofit/>
          </a:bodyPr>
          <a:lstStyle/>
          <a:p>
            <a:r>
              <a:rPr lang="en-US" sz="3200" b="1" dirty="0" err="1">
                <a:latin typeface="Times New Roman" panose="02020603050405020304" pitchFamily="18" charset="0"/>
                <a:cs typeface="Times New Roman" panose="02020603050405020304" pitchFamily="18" charset="0"/>
              </a:rPr>
              <a:t>Duomen</a:t>
            </a:r>
            <a:r>
              <a:rPr lang="lt-LT" sz="3200" b="1" dirty="0">
                <a:latin typeface="Times New Roman" panose="02020603050405020304" pitchFamily="18" charset="0"/>
                <a:cs typeface="Times New Roman" panose="02020603050405020304" pitchFamily="18" charset="0"/>
              </a:rPr>
              <a:t>ų teikimas į TIIIS</a:t>
            </a:r>
            <a:endParaRPr lang="lt-LT" sz="3200" dirty="0"/>
          </a:p>
        </p:txBody>
      </p:sp>
      <p:sp>
        <p:nvSpPr>
          <p:cNvPr id="3" name="Content Placeholder 2">
            <a:extLst>
              <a:ext uri="{FF2B5EF4-FFF2-40B4-BE49-F238E27FC236}">
                <a16:creationId xmlns:a16="http://schemas.microsoft.com/office/drawing/2014/main" id="{FC8D1E18-2AC0-9D70-8444-B91FB7AF4522}"/>
              </a:ext>
            </a:extLst>
          </p:cNvPr>
          <p:cNvSpPr>
            <a:spLocks noGrp="1"/>
          </p:cNvSpPr>
          <p:nvPr>
            <p:ph idx="1"/>
          </p:nvPr>
        </p:nvSpPr>
        <p:spPr>
          <a:xfrm>
            <a:off x="838200" y="1825625"/>
            <a:ext cx="6430108" cy="4351338"/>
          </a:xfrm>
        </p:spPr>
        <p:txBody>
          <a:bodyPr>
            <a:normAutofit/>
          </a:bodyPr>
          <a:lstStyle/>
          <a:p>
            <a:pPr algn="just"/>
            <a:r>
              <a:rPr lang="lt-LT" sz="1800" dirty="0">
                <a:effectLst/>
                <a:latin typeface="Calibri" panose="020F0502020204030204" pitchFamily="34" charset="0"/>
                <a:ea typeface="Calibri" panose="020F0502020204030204" pitchFamily="34" charset="0"/>
              </a:rPr>
              <a:t>Turi būti pateikti </a:t>
            </a:r>
            <a:r>
              <a:rPr lang="lt-LT" sz="1800" b="1" dirty="0">
                <a:effectLst/>
                <a:latin typeface="Calibri" panose="020F0502020204030204" pitchFamily="34" charset="0"/>
                <a:ea typeface="Calibri" panose="020F0502020204030204" pitchFamily="34" charset="0"/>
              </a:rPr>
              <a:t>VISI turimi erdviniai duomenys</a:t>
            </a:r>
            <a:r>
              <a:rPr lang="lt-LT" sz="1800" dirty="0">
                <a:effectLst/>
                <a:latin typeface="Calibri" panose="020F0502020204030204" pitchFamily="34" charset="0"/>
                <a:ea typeface="Calibri" panose="020F0502020204030204" pitchFamily="34" charset="0"/>
              </a:rPr>
              <a:t> – visas duomenų rinkinys, kiekvieną kartą, kai duomenys yra reikšmingai atnaujinami.</a:t>
            </a:r>
          </a:p>
          <a:p>
            <a:pPr algn="just"/>
            <a:r>
              <a:rPr lang="lt-LT" sz="1800" dirty="0">
                <a:effectLst/>
                <a:latin typeface="Calibri" panose="020F0502020204030204" pitchFamily="34" charset="0"/>
                <a:ea typeface="Calibri" panose="020F0502020204030204" pitchFamily="34" charset="0"/>
              </a:rPr>
              <a:t>Teikiamas duomenų rinkinys turi atitikti savivaldybės erdvinių duomenų rinkinio </a:t>
            </a:r>
            <a:r>
              <a:rPr lang="lt-LT" sz="1800" b="1" dirty="0">
                <a:effectLst/>
                <a:latin typeface="Calibri" panose="020F0502020204030204" pitchFamily="34" charset="0"/>
                <a:ea typeface="Calibri" panose="020F0502020204030204" pitchFamily="34" charset="0"/>
              </a:rPr>
              <a:t>SEDR</a:t>
            </a:r>
            <a:r>
              <a:rPr lang="lt-LT" sz="1800" dirty="0">
                <a:effectLst/>
                <a:latin typeface="Calibri" panose="020F0502020204030204" pitchFamily="34" charset="0"/>
                <a:ea typeface="Calibri" panose="020F0502020204030204" pitchFamily="34" charset="0"/>
              </a:rPr>
              <a:t> specifikaciją.</a:t>
            </a:r>
          </a:p>
          <a:p>
            <a:pPr algn="just"/>
            <a:r>
              <a:rPr lang="lt-LT" sz="1800" dirty="0">
                <a:effectLst/>
                <a:latin typeface="Calibri" panose="020F0502020204030204" pitchFamily="34" charset="0"/>
                <a:ea typeface="Calibri" panose="020F0502020204030204" pitchFamily="34" charset="0"/>
              </a:rPr>
              <a:t>Pateikti galima </a:t>
            </a:r>
            <a:r>
              <a:rPr lang="lt-LT" sz="1800" b="1" dirty="0">
                <a:effectLst/>
                <a:latin typeface="Calibri" panose="020F0502020204030204" pitchFamily="34" charset="0"/>
                <a:ea typeface="Calibri" panose="020F0502020204030204" pitchFamily="34" charset="0"/>
              </a:rPr>
              <a:t>ESRI File </a:t>
            </a:r>
            <a:r>
              <a:rPr lang="lt-LT" sz="1800" b="1" dirty="0" err="1">
                <a:effectLst/>
                <a:latin typeface="Calibri" panose="020F0502020204030204" pitchFamily="34" charset="0"/>
                <a:ea typeface="Calibri" panose="020F0502020204030204" pitchFamily="34" charset="0"/>
              </a:rPr>
              <a:t>Geodatabase</a:t>
            </a:r>
            <a:r>
              <a:rPr lang="lt-LT" sz="1800" dirty="0">
                <a:effectLst/>
                <a:latin typeface="Calibri" panose="020F0502020204030204" pitchFamily="34" charset="0"/>
                <a:ea typeface="Calibri" panose="020F0502020204030204" pitchFamily="34" charset="0"/>
              </a:rPr>
              <a:t> arba </a:t>
            </a:r>
            <a:r>
              <a:rPr lang="lt-LT" sz="1800" b="1" dirty="0" err="1">
                <a:effectLst/>
                <a:latin typeface="Calibri" panose="020F0502020204030204" pitchFamily="34" charset="0"/>
                <a:ea typeface="Calibri" panose="020F0502020204030204" pitchFamily="34" charset="0"/>
              </a:rPr>
              <a:t>Shapefile</a:t>
            </a:r>
            <a:r>
              <a:rPr lang="lt-LT" sz="1800" dirty="0">
                <a:effectLst/>
                <a:latin typeface="Calibri" panose="020F0502020204030204" pitchFamily="34" charset="0"/>
                <a:ea typeface="Calibri" panose="020F0502020204030204" pitchFamily="34" charset="0"/>
              </a:rPr>
              <a:t> formatais.</a:t>
            </a:r>
          </a:p>
          <a:p>
            <a:pPr algn="just"/>
            <a:r>
              <a:rPr lang="lt-LT" sz="1800" dirty="0">
                <a:effectLst/>
                <a:latin typeface="Calibri" panose="020F0502020204030204" pitchFamily="34" charset="0"/>
                <a:ea typeface="Calibri" panose="020F0502020204030204" pitchFamily="34" charset="0"/>
              </a:rPr>
              <a:t>Pateikimas vykdomas per FTP prieigą pateikiant ZIP archyvą.</a:t>
            </a:r>
          </a:p>
          <a:p>
            <a:r>
              <a:rPr lang="lt-LT" sz="1800" dirty="0">
                <a:effectLst/>
                <a:latin typeface="Calibri" panose="020F0502020204030204" pitchFamily="34" charset="0"/>
                <a:ea typeface="Calibri" panose="020F0502020204030204" pitchFamily="34" charset="0"/>
              </a:rPr>
              <a:t>Išsami specifikacija: </a:t>
            </a:r>
            <a:r>
              <a:rPr lang="lt-LT" sz="1800" u="sng" dirty="0">
                <a:solidFill>
                  <a:srgbClr val="0563C1"/>
                </a:solidFill>
                <a:effectLst/>
                <a:latin typeface="Calibri" panose="020F0502020204030204" pitchFamily="34" charset="0"/>
                <a:ea typeface="Calibri" panose="020F0502020204030204" pitchFamily="34" charset="0"/>
                <a:hlinkClick r:id="rId2"/>
              </a:rPr>
              <a:t>https://www.planuojustatau.lt/sites/default/files/naudotoju_vadovai/</a:t>
            </a:r>
            <a:r>
              <a:rPr lang="lt-LT" sz="1800" b="1" u="sng" dirty="0">
                <a:solidFill>
                  <a:srgbClr val="0563C1"/>
                </a:solidFill>
                <a:effectLst/>
                <a:latin typeface="Calibri" panose="020F0502020204030204" pitchFamily="34" charset="0"/>
                <a:ea typeface="Calibri" panose="020F0502020204030204" pitchFamily="34" charset="0"/>
                <a:hlinkClick r:id="rId2"/>
              </a:rPr>
              <a:t>SEDR_teikimo_i_TIIIS_specifikacija.pdf</a:t>
            </a:r>
            <a:r>
              <a:rPr lang="lt-LT" sz="1800" dirty="0">
                <a:effectLst/>
                <a:latin typeface="Calibri" panose="020F0502020204030204" pitchFamily="34" charset="0"/>
                <a:ea typeface="Calibri" panose="020F0502020204030204" pitchFamily="34" charset="0"/>
              </a:rPr>
              <a:t> </a:t>
            </a:r>
          </a:p>
        </p:txBody>
      </p:sp>
      <p:pic>
        <p:nvPicPr>
          <p:cNvPr id="4" name="Picture 2">
            <a:extLst>
              <a:ext uri="{FF2B5EF4-FFF2-40B4-BE49-F238E27FC236}">
                <a16:creationId xmlns:a16="http://schemas.microsoft.com/office/drawing/2014/main" id="{4D9E25B7-0FCD-426D-88B0-D0CE00E3E1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02769" y="831123"/>
            <a:ext cx="2381250" cy="539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
            <a:extLst>
              <a:ext uri="{FF2B5EF4-FFF2-40B4-BE49-F238E27FC236}">
                <a16:creationId xmlns:a16="http://schemas.microsoft.com/office/drawing/2014/main" id="{B5555A4D-4CF1-C003-B56C-EA6F3417FD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04550" y="831123"/>
            <a:ext cx="2038350" cy="436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AAA29350-23C0-5354-B1A4-949FBB38D72F}"/>
              </a:ext>
            </a:extLst>
          </p:cNvPr>
          <p:cNvSpPr txBox="1"/>
          <p:nvPr/>
        </p:nvSpPr>
        <p:spPr>
          <a:xfrm>
            <a:off x="8116399" y="515816"/>
            <a:ext cx="1153990" cy="369332"/>
          </a:xfrm>
          <a:prstGeom prst="rect">
            <a:avLst/>
          </a:prstGeom>
          <a:noFill/>
        </p:spPr>
        <p:txBody>
          <a:bodyPr wrap="square" rtlCol="0">
            <a:spAutoFit/>
          </a:bodyPr>
          <a:lstStyle/>
          <a:p>
            <a:r>
              <a:rPr lang="lt-LT" dirty="0" err="1"/>
              <a:t>Shapefile</a:t>
            </a:r>
            <a:endParaRPr lang="lt-LT" dirty="0"/>
          </a:p>
        </p:txBody>
      </p:sp>
      <p:sp>
        <p:nvSpPr>
          <p:cNvPr id="7" name="TextBox 6">
            <a:extLst>
              <a:ext uri="{FF2B5EF4-FFF2-40B4-BE49-F238E27FC236}">
                <a16:creationId xmlns:a16="http://schemas.microsoft.com/office/drawing/2014/main" id="{8AD35347-3365-35D9-A0B9-92A6D06A0256}"/>
              </a:ext>
            </a:extLst>
          </p:cNvPr>
          <p:cNvSpPr txBox="1"/>
          <p:nvPr/>
        </p:nvSpPr>
        <p:spPr>
          <a:xfrm>
            <a:off x="10523114" y="515816"/>
            <a:ext cx="1001222" cy="369332"/>
          </a:xfrm>
          <a:prstGeom prst="rect">
            <a:avLst/>
          </a:prstGeom>
          <a:noFill/>
        </p:spPr>
        <p:txBody>
          <a:bodyPr wrap="square" rtlCol="0">
            <a:spAutoFit/>
          </a:bodyPr>
          <a:lstStyle/>
          <a:p>
            <a:r>
              <a:rPr lang="lt-LT" dirty="0" err="1"/>
              <a:t>FileGDB</a:t>
            </a:r>
            <a:endParaRPr lang="lt-LT" dirty="0"/>
          </a:p>
        </p:txBody>
      </p:sp>
    </p:spTree>
    <p:extLst>
      <p:ext uri="{BB962C8B-B14F-4D97-AF65-F5344CB8AC3E}">
        <p14:creationId xmlns:p14="http://schemas.microsoft.com/office/powerpoint/2010/main" val="3633046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2884ACCD-2CA7-474D-B66B-76576B4E2C24}"/>
              </a:ext>
            </a:extLst>
          </p:cNvPr>
          <p:cNvSpPr>
            <a:spLocks noGrp="1"/>
          </p:cNvSpPr>
          <p:nvPr>
            <p:ph idx="1"/>
          </p:nvPr>
        </p:nvSpPr>
        <p:spPr>
          <a:xfrm>
            <a:off x="736599" y="1253331"/>
            <a:ext cx="10515600" cy="4351338"/>
          </a:xfrm>
        </p:spPr>
        <p:txBody>
          <a:bodyPr>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lt-LT" sz="3600" dirty="0">
              <a:solidFill>
                <a:prstClr val="black"/>
              </a:solidFill>
              <a:latin typeface="Times New Roman" panose="02020603050405020304" pitchFamily="18" charset="0"/>
              <a:ea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lt-LT" sz="3600" dirty="0">
              <a:solidFill>
                <a:prstClr val="black"/>
              </a:solidFill>
              <a:latin typeface="Times New Roman" panose="02020603050405020304" pitchFamily="18" charset="0"/>
              <a:ea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lt-LT" sz="3600" dirty="0">
              <a:solidFill>
                <a:prstClr val="black"/>
              </a:solidFill>
              <a:latin typeface="Times New Roman" panose="02020603050405020304" pitchFamily="18" charset="0"/>
              <a:ea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5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KLAUSIMAI</a:t>
            </a:r>
            <a:endParaRPr kumimoji="0" lang="lt-LT" sz="5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indent="0" algn="just">
              <a:buNone/>
            </a:pP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6248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3B8C6C4-7196-41C8-B3B7-79515D3C33CB}"/>
              </a:ext>
            </a:extLst>
          </p:cNvPr>
          <p:cNvSpPr>
            <a:spLocks noGrp="1"/>
          </p:cNvSpPr>
          <p:nvPr>
            <p:ph type="title"/>
          </p:nvPr>
        </p:nvSpPr>
        <p:spPr>
          <a:xfrm>
            <a:off x="838198" y="304968"/>
            <a:ext cx="10793963" cy="1993063"/>
          </a:xfrm>
        </p:spPr>
        <p:txBody>
          <a:bodyPr>
            <a:noAutofit/>
          </a:bodyPr>
          <a:lstStyle/>
          <a:p>
            <a:r>
              <a:rPr lang="lt-LT" sz="2200" b="1" dirty="0">
                <a:solidFill>
                  <a:srgbClr val="000000"/>
                </a:solidFill>
                <a:effectLst/>
                <a:latin typeface="Times New Roman" panose="02020603050405020304" pitchFamily="18" charset="0"/>
                <a:ea typeface="Calibri" panose="020F0502020204030204" pitchFamily="34" charset="0"/>
              </a:rPr>
              <a:t>Klausimas:</a:t>
            </a:r>
            <a:br>
              <a:rPr lang="lt-LT" sz="2200" b="1" dirty="0">
                <a:solidFill>
                  <a:srgbClr val="000000"/>
                </a:solidFill>
                <a:effectLst/>
                <a:latin typeface="Times New Roman" panose="02020603050405020304" pitchFamily="18" charset="0"/>
                <a:ea typeface="Calibri" panose="020F0502020204030204" pitchFamily="34" charset="0"/>
              </a:rPr>
            </a:br>
            <a:br>
              <a:rPr lang="lt-LT" sz="2200" b="1" dirty="0">
                <a:solidFill>
                  <a:srgbClr val="000000"/>
                </a:solidFill>
                <a:effectLst/>
                <a:latin typeface="Times New Roman" panose="02020603050405020304" pitchFamily="18" charset="0"/>
                <a:ea typeface="Calibri" panose="020F0502020204030204" pitchFamily="34" charset="0"/>
              </a:rPr>
            </a:br>
            <a:r>
              <a:rPr lang="lt-LT" sz="2200" dirty="0">
                <a:solidFill>
                  <a:srgbClr val="000000"/>
                </a:solidFill>
                <a:effectLst/>
                <a:latin typeface="Times New Roman" panose="02020603050405020304" pitchFamily="18" charset="0"/>
                <a:ea typeface="Calibri" panose="020F0502020204030204" pitchFamily="34" charset="0"/>
              </a:rPr>
              <a:t>Ar savivaldybės žemės ūkio skyrius, kaip duomenų valdytojas, privalo pateikti duomenis apie kelių/geležinkelių zonose esančius melioracijos įrenginius? </a:t>
            </a:r>
            <a:br>
              <a:rPr lang="lt-LT" sz="2200" dirty="0">
                <a:effectLst/>
                <a:latin typeface="Calibri" panose="020F0502020204030204" pitchFamily="34" charset="0"/>
                <a:ea typeface="Calibri" panose="020F0502020204030204" pitchFamily="34" charset="0"/>
              </a:rPr>
            </a:br>
            <a:r>
              <a:rPr lang="en-US" sz="2200" dirty="0">
                <a:effectLst/>
                <a:latin typeface="Calibri" panose="020F0502020204030204" pitchFamily="34" charset="0"/>
                <a:ea typeface="Calibri" panose="020F0502020204030204" pitchFamily="34" charset="0"/>
              </a:rPr>
              <a:t> </a:t>
            </a:r>
            <a:br>
              <a:rPr lang="lt-LT" sz="2000" dirty="0">
                <a:effectLst/>
                <a:latin typeface="Calibri" panose="020F0502020204030204" pitchFamily="34" charset="0"/>
                <a:ea typeface="Calibri" panose="020F0502020204030204" pitchFamily="34" charset="0"/>
              </a:rPr>
            </a:br>
            <a:endParaRPr lang="lt-LT" sz="20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2884ACCD-2CA7-474D-B66B-76576B4E2C24}"/>
              </a:ext>
            </a:extLst>
          </p:cNvPr>
          <p:cNvSpPr>
            <a:spLocks noGrp="1"/>
          </p:cNvSpPr>
          <p:nvPr>
            <p:ph idx="1"/>
          </p:nvPr>
        </p:nvSpPr>
        <p:spPr>
          <a:xfrm>
            <a:off x="838198" y="3428999"/>
            <a:ext cx="10793963" cy="3063875"/>
          </a:xfrm>
        </p:spPr>
        <p:txBody>
          <a:bodyPr>
            <a:normAutofit/>
          </a:bodyPr>
          <a:lstStyle/>
          <a:p>
            <a:pPr marL="0" indent="0" algn="just">
              <a:buNone/>
            </a:pPr>
            <a:r>
              <a:rPr lang="lt-LT" sz="2200" b="1" dirty="0">
                <a:latin typeface="Times New Roman" panose="02020603050405020304" pitchFamily="18" charset="0"/>
                <a:cs typeface="Times New Roman" panose="02020603050405020304" pitchFamily="18" charset="0"/>
              </a:rPr>
              <a:t>Atsakymas:</a:t>
            </a:r>
            <a:endParaRPr lang="en-US" sz="2200" b="1" dirty="0">
              <a:latin typeface="Times New Roman" panose="02020603050405020304" pitchFamily="18" charset="0"/>
              <a:cs typeface="Times New Roman" panose="02020603050405020304" pitchFamily="18" charset="0"/>
            </a:endParaRPr>
          </a:p>
          <a:p>
            <a:pPr marL="0" indent="0" algn="just">
              <a:buNone/>
            </a:pPr>
            <a:endParaRPr lang="en-US" sz="2200" b="1" dirty="0">
              <a:latin typeface="Times New Roman" panose="02020603050405020304" pitchFamily="18" charset="0"/>
              <a:cs typeface="Times New Roman" panose="02020603050405020304" pitchFamily="18" charset="0"/>
            </a:endParaRPr>
          </a:p>
          <a:p>
            <a:pPr marL="0" indent="0" algn="just">
              <a:buNone/>
            </a:pPr>
            <a:r>
              <a:rPr lang="lt-LT" sz="2200" dirty="0">
                <a:effectLst/>
                <a:latin typeface="Times New Roman" panose="02020603050405020304" pitchFamily="18" charset="0"/>
                <a:ea typeface="Calibri" panose="020F0502020204030204" pitchFamily="34" charset="0"/>
                <a:cs typeface="Arial" panose="020B0604020202020204" pitchFamily="34" charset="0"/>
              </a:rPr>
              <a:t>Taip, jei šiuos įrenginius valdo savivaldybė.</a:t>
            </a:r>
          </a:p>
          <a:p>
            <a:pPr marL="0" indent="0" algn="just">
              <a:buNone/>
            </a:pPr>
            <a:r>
              <a:rPr lang="lt-LT" sz="2200" dirty="0">
                <a:effectLst/>
                <a:latin typeface="Times New Roman" panose="02020603050405020304" pitchFamily="18" charset="0"/>
                <a:ea typeface="Calibri" panose="020F0502020204030204" pitchFamily="34" charset="0"/>
                <a:cs typeface="Arial" panose="020B0604020202020204" pitchFamily="34" charset="0"/>
              </a:rPr>
              <a:t>Erdviniai d</a:t>
            </a:r>
            <a:r>
              <a:rPr lang="en-US" sz="2200" dirty="0" err="1">
                <a:effectLst/>
                <a:latin typeface="Times New Roman" panose="02020603050405020304" pitchFamily="18" charset="0"/>
                <a:ea typeface="Calibri" panose="020F0502020204030204" pitchFamily="34" charset="0"/>
                <a:cs typeface="Arial" panose="020B0604020202020204" pitchFamily="34" charset="0"/>
              </a:rPr>
              <a:t>uomen</a:t>
            </a:r>
            <a:r>
              <a:rPr lang="lt-LT" sz="2200" dirty="0">
                <a:latin typeface="Times New Roman" panose="02020603050405020304" pitchFamily="18" charset="0"/>
                <a:ea typeface="Calibri" panose="020F0502020204030204" pitchFamily="34" charset="0"/>
                <a:cs typeface="Arial" panose="020B0604020202020204" pitchFamily="34" charset="0"/>
              </a:rPr>
              <a:t>y</a:t>
            </a:r>
            <a:r>
              <a:rPr lang="en-US" sz="2200" dirty="0">
                <a:effectLst/>
                <a:latin typeface="Times New Roman" panose="02020603050405020304" pitchFamily="18" charset="0"/>
                <a:ea typeface="Calibri" panose="020F0502020204030204" pitchFamily="34" charset="0"/>
                <a:cs typeface="Arial" panose="020B0604020202020204" pitchFamily="34" charset="0"/>
              </a:rPr>
              <a:t>s </a:t>
            </a:r>
            <a:r>
              <a:rPr lang="lt-LT" sz="2200" dirty="0">
                <a:effectLst/>
                <a:latin typeface="Times New Roman" panose="02020603050405020304" pitchFamily="18" charset="0"/>
                <a:ea typeface="Calibri" panose="020F0502020204030204" pitchFamily="34" charset="0"/>
                <a:cs typeface="Arial" panose="020B0604020202020204" pitchFamily="34" charset="0"/>
              </a:rPr>
              <a:t>turi atitikti SEDR reikalavimus: tinkami kodai, struktūra, erdvinių objektų planinės padėties tikslumas iki 1 m</a:t>
            </a:r>
            <a:r>
              <a:rPr lang="en-US" sz="2200" dirty="0">
                <a:effectLst/>
                <a:latin typeface="Times New Roman" panose="02020603050405020304" pitchFamily="18" charset="0"/>
                <a:ea typeface="Calibri" panose="020F0502020204030204" pitchFamily="34" charset="0"/>
                <a:cs typeface="Arial" panose="020B0604020202020204" pitchFamily="34" charset="0"/>
              </a:rPr>
              <a:t>.</a:t>
            </a:r>
            <a:endParaRPr lang="lt-LT" sz="2200" dirty="0">
              <a:effectLst/>
              <a:latin typeface="Calibri" panose="020F0502020204030204" pitchFamily="34" charset="0"/>
              <a:ea typeface="Calibri" panose="020F0502020204030204" pitchFamily="34" charset="0"/>
              <a:cs typeface="Arial" panose="020B0604020202020204" pitchFamily="34" charset="0"/>
            </a:endParaRPr>
          </a:p>
          <a:p>
            <a:pPr marL="0" indent="0" algn="just">
              <a:buNone/>
            </a:pP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5468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aveikslėlis 9">
            <a:extLst>
              <a:ext uri="{FF2B5EF4-FFF2-40B4-BE49-F238E27FC236}">
                <a16:creationId xmlns:a16="http://schemas.microsoft.com/office/drawing/2014/main" id="{EF33CC2D-2AB2-0F01-2AF7-6C0A1A55131B}"/>
              </a:ext>
            </a:extLst>
          </p:cNvPr>
          <p:cNvPicPr>
            <a:picLocks noChangeAspect="1"/>
          </p:cNvPicPr>
          <p:nvPr/>
        </p:nvPicPr>
        <p:blipFill rotWithShape="1">
          <a:blip r:embed="rId2"/>
          <a:srcRect t="1489" b="4282"/>
          <a:stretch/>
        </p:blipFill>
        <p:spPr>
          <a:xfrm>
            <a:off x="838198" y="2363638"/>
            <a:ext cx="6914846" cy="4364966"/>
          </a:xfrm>
          <a:prstGeom prst="rect">
            <a:avLst/>
          </a:prstGeom>
        </p:spPr>
      </p:pic>
      <p:sp>
        <p:nvSpPr>
          <p:cNvPr id="2" name="Pavadinimas 1">
            <a:extLst>
              <a:ext uri="{FF2B5EF4-FFF2-40B4-BE49-F238E27FC236}">
                <a16:creationId xmlns:a16="http://schemas.microsoft.com/office/drawing/2014/main" id="{13B8C6C4-7196-41C8-B3B7-79515D3C33CB}"/>
              </a:ext>
            </a:extLst>
          </p:cNvPr>
          <p:cNvSpPr>
            <a:spLocks noGrp="1"/>
          </p:cNvSpPr>
          <p:nvPr>
            <p:ph type="title"/>
          </p:nvPr>
        </p:nvSpPr>
        <p:spPr>
          <a:xfrm>
            <a:off x="838198" y="60385"/>
            <a:ext cx="10793963" cy="1328468"/>
          </a:xfrm>
        </p:spPr>
        <p:txBody>
          <a:bodyPr>
            <a:noAutofit/>
          </a:bodyPr>
          <a:lstStyle/>
          <a:p>
            <a:r>
              <a:rPr lang="en-US" sz="2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t>
            </a:r>
            <a:r>
              <a:rPr lang="lt-LT" sz="22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lausimas</a:t>
            </a:r>
            <a: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b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br>
              <a:rPr lang="lt-LT"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lt-LT"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Kada jau bus startuota su SHP priėmimu? Čia liečia ir galimybes atsisiųsti duomenų šabloną</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lt-LT" sz="22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2884ACCD-2CA7-474D-B66B-76576B4E2C24}"/>
              </a:ext>
            </a:extLst>
          </p:cNvPr>
          <p:cNvSpPr>
            <a:spLocks noGrp="1"/>
          </p:cNvSpPr>
          <p:nvPr>
            <p:ph idx="1"/>
          </p:nvPr>
        </p:nvSpPr>
        <p:spPr>
          <a:xfrm>
            <a:off x="838198" y="1492370"/>
            <a:ext cx="10793963" cy="1621766"/>
          </a:xfrm>
        </p:spPr>
        <p:txBody>
          <a:bodyPr>
            <a:normAutofit/>
          </a:bodyPr>
          <a:lstStyle/>
          <a:p>
            <a:pPr marL="0" indent="0" algn="just">
              <a:buNone/>
            </a:pPr>
            <a:r>
              <a:rPr lang="lt-LT" sz="2200" b="1" dirty="0">
                <a:latin typeface="Times New Roman" panose="02020603050405020304" pitchFamily="18" charset="0"/>
                <a:cs typeface="Times New Roman" panose="02020603050405020304" pitchFamily="18" charset="0"/>
              </a:rPr>
              <a:t>Atsakymas:</a:t>
            </a:r>
            <a:endParaRPr lang="en-US" sz="2200" b="1" dirty="0">
              <a:latin typeface="Times New Roman" panose="02020603050405020304" pitchFamily="18" charset="0"/>
              <a:cs typeface="Times New Roman" panose="02020603050405020304" pitchFamily="18" charset="0"/>
            </a:endParaRPr>
          </a:p>
          <a:p>
            <a:pPr marL="0" indent="0" algn="just">
              <a:buNone/>
            </a:pPr>
            <a:r>
              <a:rPr lang="en-US" sz="2200" i="1" dirty="0">
                <a:latin typeface="Times New Roman" panose="02020603050405020304" pitchFamily="18" charset="0"/>
                <a:cs typeface="Times New Roman" panose="02020603050405020304" pitchFamily="18" charset="0"/>
              </a:rPr>
              <a:t>Shape</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failus</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jau</a:t>
            </a:r>
            <a:r>
              <a:rPr lang="en-US" sz="2200" dirty="0">
                <a:latin typeface="Times New Roman" panose="02020603050405020304" pitchFamily="18" charset="0"/>
                <a:cs typeface="Times New Roman" panose="02020603050405020304" pitchFamily="18" charset="0"/>
              </a:rPr>
              <a:t> </a:t>
            </a:r>
            <a:r>
              <a:rPr lang="lt-LT" sz="2200" dirty="0">
                <a:latin typeface="Times New Roman" panose="02020603050405020304" pitchFamily="18" charset="0"/>
                <a:cs typeface="Times New Roman" panose="02020603050405020304" pitchFamily="18" charset="0"/>
              </a:rPr>
              <a:t>dabar </a:t>
            </a:r>
            <a:r>
              <a:rPr lang="en-US" sz="2200" dirty="0" err="1">
                <a:latin typeface="Times New Roman" panose="02020603050405020304" pitchFamily="18" charset="0"/>
                <a:cs typeface="Times New Roman" panose="02020603050405020304" pitchFamily="18" charset="0"/>
              </a:rPr>
              <a:t>galima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teikti</a:t>
            </a:r>
            <a:r>
              <a:rPr lang="en-US" sz="2200" dirty="0">
                <a:latin typeface="Times New Roman" panose="02020603050405020304" pitchFamily="18" charset="0"/>
                <a:cs typeface="Times New Roman" panose="02020603050405020304" pitchFamily="18" charset="0"/>
              </a:rPr>
              <a:t> </a:t>
            </a:r>
            <a:r>
              <a:rPr lang="lt-LT" sz="2200" dirty="0">
                <a:latin typeface="Times New Roman" panose="02020603050405020304" pitchFamily="18" charset="0"/>
                <a:cs typeface="Times New Roman" panose="02020603050405020304" pitchFamily="18" charset="0"/>
              </a:rPr>
              <a:t>į FTP. </a:t>
            </a:r>
            <a:r>
              <a:rPr lang="lt-LT" sz="2200" i="1" dirty="0" err="1">
                <a:latin typeface="Times New Roman" panose="02020603050405020304" pitchFamily="18" charset="0"/>
                <a:cs typeface="Times New Roman" panose="02020603050405020304" pitchFamily="18" charset="0"/>
              </a:rPr>
              <a:t>Shape</a:t>
            </a:r>
            <a:r>
              <a:rPr lang="lt-LT" sz="2200" dirty="0">
                <a:latin typeface="Times New Roman" panose="02020603050405020304" pitchFamily="18" charset="0"/>
                <a:cs typeface="Times New Roman" panose="02020603050405020304" pitchFamily="18" charset="0"/>
              </a:rPr>
              <a:t> failų šablonai įkelti </a:t>
            </a:r>
            <a:r>
              <a:rPr lang="lt-LT" sz="2200" dirty="0">
                <a:latin typeface="Times New Roman" panose="02020603050405020304" pitchFamily="18" charset="0"/>
                <a:cs typeface="Times New Roman" panose="02020603050405020304" pitchFamily="18" charset="0"/>
                <a:hlinkClick r:id="rId3"/>
              </a:rPr>
              <a:t>www.planuojustatau.lt</a:t>
            </a:r>
            <a:r>
              <a:rPr lang="lt-LT" sz="2200" dirty="0">
                <a:latin typeface="Times New Roman" panose="02020603050405020304" pitchFamily="18" charset="0"/>
                <a:cs typeface="Times New Roman" panose="02020603050405020304" pitchFamily="18" charset="0"/>
              </a:rPr>
              <a:t>:</a:t>
            </a:r>
          </a:p>
          <a:p>
            <a:pPr marL="0" indent="0" algn="just">
              <a:buNone/>
            </a:pPr>
            <a:endParaRPr lang="lt-LT" sz="2200" dirty="0">
              <a:highlight>
                <a:srgbClr val="FFFF00"/>
              </a:highlight>
              <a:latin typeface="Times New Roman" panose="02020603050405020304" pitchFamily="18" charset="0"/>
              <a:cs typeface="Times New Roman" panose="02020603050405020304" pitchFamily="18" charset="0"/>
            </a:endParaRPr>
          </a:p>
        </p:txBody>
      </p:sp>
      <p:sp>
        <p:nvSpPr>
          <p:cNvPr id="6" name="Stačiakampis 5">
            <a:extLst>
              <a:ext uri="{FF2B5EF4-FFF2-40B4-BE49-F238E27FC236}">
                <a16:creationId xmlns:a16="http://schemas.microsoft.com/office/drawing/2014/main" id="{816A1C6C-143F-3140-6A75-49E6A9138F8C}"/>
              </a:ext>
            </a:extLst>
          </p:cNvPr>
          <p:cNvSpPr/>
          <p:nvPr/>
        </p:nvSpPr>
        <p:spPr>
          <a:xfrm>
            <a:off x="838198" y="5572663"/>
            <a:ext cx="1352911" cy="267419"/>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cxnSp>
        <p:nvCxnSpPr>
          <p:cNvPr id="8" name="Tiesioji jungtis 7">
            <a:extLst>
              <a:ext uri="{FF2B5EF4-FFF2-40B4-BE49-F238E27FC236}">
                <a16:creationId xmlns:a16="http://schemas.microsoft.com/office/drawing/2014/main" id="{B038B201-B5A2-F343-A01B-F2084301B9FD}"/>
              </a:ext>
            </a:extLst>
          </p:cNvPr>
          <p:cNvCxnSpPr>
            <a:cxnSpLocks/>
          </p:cNvCxnSpPr>
          <p:nvPr/>
        </p:nvCxnSpPr>
        <p:spPr>
          <a:xfrm>
            <a:off x="3140014" y="5840082"/>
            <a:ext cx="3278039"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2733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3B8C6C4-7196-41C8-B3B7-79515D3C33CB}"/>
              </a:ext>
            </a:extLst>
          </p:cNvPr>
          <p:cNvSpPr>
            <a:spLocks noGrp="1"/>
          </p:cNvSpPr>
          <p:nvPr>
            <p:ph type="title"/>
          </p:nvPr>
        </p:nvSpPr>
        <p:spPr>
          <a:xfrm>
            <a:off x="838199" y="365126"/>
            <a:ext cx="10793963" cy="2412580"/>
          </a:xfrm>
        </p:spPr>
        <p:txBody>
          <a:bodyPr>
            <a:noAutofit/>
          </a:bodyPr>
          <a:lstStyle/>
          <a:p>
            <a: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Klausimas:</a:t>
            </a:r>
            <a:b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br>
              <a:rPr lang="lt-LT" sz="2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2200" dirty="0">
                <a:effectLst/>
                <a:latin typeface="Times New Roman" panose="02020603050405020304" pitchFamily="18" charset="0"/>
                <a:ea typeface="Calibri" panose="020F0502020204030204" pitchFamily="34" charset="0"/>
                <a:cs typeface="Times New Roman" panose="02020603050405020304" pitchFamily="18" charset="0"/>
              </a:rPr>
              <a:t>Savivaldybė įmonei perdavė nekokybiškus erdvinius duomenis, nors savivaldybė privalo tvarkyti duomenis kokybiškai pagal teisės aktus. Duomenų sutvarkymas reikalautų resursų. Ar inžinerinės įmonės turi teisę reikalauti iš savivaldybės perduoti kokybiškai sutvarkytus duomenis?</a:t>
            </a:r>
            <a:br>
              <a:rPr lang="lt-LT" sz="2200" dirty="0">
                <a:effectLst/>
                <a:latin typeface="Calibri" panose="020F0502020204030204" pitchFamily="34" charset="0"/>
                <a:ea typeface="Calibri" panose="020F0502020204030204" pitchFamily="34" charset="0"/>
              </a:rPr>
            </a:br>
            <a:endParaRPr lang="lt-LT" sz="22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2884ACCD-2CA7-474D-B66B-76576B4E2C24}"/>
              </a:ext>
            </a:extLst>
          </p:cNvPr>
          <p:cNvSpPr>
            <a:spLocks noGrp="1"/>
          </p:cNvSpPr>
          <p:nvPr>
            <p:ph idx="1"/>
          </p:nvPr>
        </p:nvSpPr>
        <p:spPr>
          <a:xfrm>
            <a:off x="838198" y="3428999"/>
            <a:ext cx="10793963" cy="3063875"/>
          </a:xfrm>
        </p:spPr>
        <p:txBody>
          <a:bodyPr>
            <a:normAutofit lnSpcReduction="10000"/>
          </a:bodyPr>
          <a:lstStyle/>
          <a:p>
            <a:pPr marL="0" indent="0" algn="just">
              <a:buNone/>
            </a:pPr>
            <a:r>
              <a:rPr lang="lt-LT" sz="2200" b="1" dirty="0">
                <a:latin typeface="Times New Roman" panose="02020603050405020304" pitchFamily="18" charset="0"/>
                <a:cs typeface="Times New Roman" panose="02020603050405020304" pitchFamily="18" charset="0"/>
              </a:rPr>
              <a:t>Atsakymas:</a:t>
            </a:r>
          </a:p>
          <a:p>
            <a:pPr marL="0" indent="0" algn="just">
              <a:buNone/>
            </a:pPr>
            <a:r>
              <a:rPr lang="lt-LT" sz="2200" dirty="0">
                <a:latin typeface="Times New Roman" panose="02020603050405020304" pitchFamily="18" charset="0"/>
                <a:cs typeface="Times New Roman" panose="02020603050405020304" pitchFamily="18" charset="0"/>
              </a:rPr>
              <a:t>Kad savivaldybė sukaupė nekokybiškus erdvinius duomenis įrodyti sudėtinga, nes:</a:t>
            </a:r>
          </a:p>
          <a:p>
            <a:pPr marL="0" indent="0" algn="just">
              <a:buNone/>
            </a:pPr>
            <a:r>
              <a:rPr lang="lt-LT" sz="2200" dirty="0">
                <a:latin typeface="Times New Roman" panose="02020603050405020304" pitchFamily="18" charset="0"/>
                <a:cs typeface="Times New Roman" panose="02020603050405020304" pitchFamily="18" charset="0"/>
              </a:rPr>
              <a:t>Lietuvos respublikos Geodezijos ir kartografijos įstatymas. 2001 m. birželio 28 d. Nr. IX-415.</a:t>
            </a:r>
          </a:p>
          <a:p>
            <a:pPr marL="0" indent="0" algn="just">
              <a:buNone/>
            </a:pPr>
            <a:r>
              <a:rPr lang="lt-LT" sz="2200" dirty="0">
                <a:latin typeface="Times New Roman" panose="02020603050405020304" pitchFamily="18" charset="0"/>
                <a:cs typeface="Times New Roman" panose="02020603050405020304" pitchFamily="18" charset="0"/>
              </a:rPr>
              <a:t>11 straipsnis</a:t>
            </a:r>
          </a:p>
          <a:p>
            <a:pPr marL="0" indent="0" algn="just">
              <a:buNone/>
            </a:pPr>
            <a:r>
              <a:rPr lang="lt-LT" sz="2200" dirty="0">
                <a:latin typeface="Times New Roman" panose="02020603050405020304" pitchFamily="18" charset="0"/>
                <a:cs typeface="Times New Roman" panose="02020603050405020304" pitchFamily="18" charset="0"/>
              </a:rPr>
              <a:t>2. Savivaldybių vykdomųjų institucijų kompetencija geodezijos ir topografijos</a:t>
            </a:r>
            <a:r>
              <a:rPr lang="lt-LT" sz="2200" b="1" dirty="0">
                <a:latin typeface="Times New Roman" panose="02020603050405020304" pitchFamily="18" charset="0"/>
                <a:cs typeface="Times New Roman" panose="02020603050405020304" pitchFamily="18" charset="0"/>
              </a:rPr>
              <a:t> </a:t>
            </a:r>
            <a:r>
              <a:rPr lang="lt-LT" sz="2200" dirty="0">
                <a:latin typeface="Times New Roman" panose="02020603050405020304" pitchFamily="18" charset="0"/>
                <a:cs typeface="Times New Roman" panose="02020603050405020304" pitchFamily="18" charset="0"/>
              </a:rPr>
              <a:t>srityje: </a:t>
            </a:r>
          </a:p>
          <a:p>
            <a:pPr marL="0" indent="0" algn="just">
              <a:buNone/>
            </a:pPr>
            <a:r>
              <a:rPr lang="lt-LT" sz="2200" dirty="0">
                <a:latin typeface="Times New Roman" panose="02020603050405020304" pitchFamily="18" charset="0"/>
                <a:cs typeface="Times New Roman" panose="02020603050405020304" pitchFamily="18" charset="0"/>
              </a:rPr>
              <a:t>4) vadovaudamosi </a:t>
            </a:r>
            <a:r>
              <a:rPr lang="lt-LT" sz="2200" dirty="0" err="1">
                <a:latin typeface="Times New Roman" panose="02020603050405020304" pitchFamily="18" charset="0"/>
                <a:cs typeface="Times New Roman" panose="02020603050405020304" pitchFamily="18" charset="0"/>
              </a:rPr>
              <a:t>georeferencinių</a:t>
            </a:r>
            <a:r>
              <a:rPr lang="lt-LT" sz="2200" dirty="0">
                <a:latin typeface="Times New Roman" panose="02020603050405020304" pitchFamily="18" charset="0"/>
                <a:cs typeface="Times New Roman" panose="02020603050405020304" pitchFamily="18" charset="0"/>
              </a:rPr>
              <a:t> duomenų bazių specifikacijomis, nustato savivaldybių teritorijų duomenų bazių turinį bei naudojimosi sąlygas fiziniams ir juridiniams asmenims, nepažeidžiant autorių teisių į duomenų bazes;</a:t>
            </a:r>
          </a:p>
        </p:txBody>
      </p:sp>
    </p:spTree>
    <p:extLst>
      <p:ext uri="{BB962C8B-B14F-4D97-AF65-F5344CB8AC3E}">
        <p14:creationId xmlns:p14="http://schemas.microsoft.com/office/powerpoint/2010/main" val="1882702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3B8C6C4-7196-41C8-B3B7-79515D3C33CB}"/>
              </a:ext>
            </a:extLst>
          </p:cNvPr>
          <p:cNvSpPr>
            <a:spLocks noGrp="1"/>
          </p:cNvSpPr>
          <p:nvPr>
            <p:ph type="title"/>
          </p:nvPr>
        </p:nvSpPr>
        <p:spPr>
          <a:xfrm>
            <a:off x="838199" y="365126"/>
            <a:ext cx="10793963" cy="2412580"/>
          </a:xfrm>
        </p:spPr>
        <p:txBody>
          <a:bodyPr>
            <a:noAutofit/>
          </a:bodyPr>
          <a:lstStyle/>
          <a:p>
            <a: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Klausimas:</a:t>
            </a:r>
            <a:b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br>
              <a:rPr lang="lt-LT" sz="2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2200" dirty="0">
                <a:effectLst/>
                <a:latin typeface="Times New Roman" panose="02020603050405020304" pitchFamily="18" charset="0"/>
                <a:ea typeface="Calibri" panose="020F0502020204030204" pitchFamily="34" charset="0"/>
                <a:cs typeface="Times New Roman" panose="02020603050405020304" pitchFamily="18" charset="0"/>
              </a:rPr>
              <a:t>Savivaldybė įmonei perduoda nekokybiškus erdvinius duomenis, </a:t>
            </a:r>
            <a:r>
              <a:rPr lang="lt-LT" sz="2200" dirty="0">
                <a:latin typeface="Times New Roman" panose="02020603050405020304" pitchFamily="18" charset="0"/>
                <a:ea typeface="Calibri" panose="020F0502020204030204" pitchFamily="34" charset="0"/>
                <a:cs typeface="Times New Roman" panose="02020603050405020304" pitchFamily="18" charset="0"/>
              </a:rPr>
              <a:t>sukauptus po 2019 m., kuriuos</a:t>
            </a:r>
            <a:r>
              <a:rPr lang="lt-LT" sz="2200" dirty="0">
                <a:effectLst/>
                <a:latin typeface="Times New Roman" panose="02020603050405020304" pitchFamily="18" charset="0"/>
                <a:ea typeface="Calibri" panose="020F0502020204030204" pitchFamily="34" charset="0"/>
                <a:cs typeface="Times New Roman" panose="02020603050405020304" pitchFamily="18" charset="0"/>
              </a:rPr>
              <a:t> savivaldybė turėjo tvarkyti kokybiškai pagal teisės aktus, nes už tai gaudavo finansavimą. Duomenų sutvarkymas inžinerinei įmonei reikalautų resursų. Ar inžinerinės įmonės turi teisę reikalauti iš savivaldybės perduoti kokybiškai sutvarkytus duomenis?</a:t>
            </a:r>
            <a:br>
              <a:rPr lang="lt-LT" sz="2200" dirty="0">
                <a:effectLst/>
                <a:latin typeface="Calibri" panose="020F0502020204030204" pitchFamily="34" charset="0"/>
                <a:ea typeface="Calibri" panose="020F0502020204030204" pitchFamily="34" charset="0"/>
              </a:rPr>
            </a:br>
            <a:endParaRPr lang="lt-LT" sz="22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2884ACCD-2CA7-474D-B66B-76576B4E2C24}"/>
              </a:ext>
            </a:extLst>
          </p:cNvPr>
          <p:cNvSpPr>
            <a:spLocks noGrp="1"/>
          </p:cNvSpPr>
          <p:nvPr>
            <p:ph idx="1"/>
          </p:nvPr>
        </p:nvSpPr>
        <p:spPr>
          <a:xfrm>
            <a:off x="838198" y="3428999"/>
            <a:ext cx="10793963" cy="3063875"/>
          </a:xfrm>
        </p:spPr>
        <p:txBody>
          <a:bodyPr>
            <a:normAutofit/>
          </a:bodyPr>
          <a:lstStyle/>
          <a:p>
            <a:pPr marL="0" indent="0" algn="just">
              <a:buNone/>
            </a:pPr>
            <a:r>
              <a:rPr lang="lt-LT" sz="2200" b="1" dirty="0">
                <a:latin typeface="Times New Roman" panose="02020603050405020304" pitchFamily="18" charset="0"/>
                <a:cs typeface="Times New Roman" panose="02020603050405020304" pitchFamily="18" charset="0"/>
              </a:rPr>
              <a:t>Atsakymas:</a:t>
            </a:r>
          </a:p>
          <a:p>
            <a:pPr marL="0" indent="0" algn="just">
              <a:buNone/>
            </a:pPr>
            <a:r>
              <a:rPr lang="lt-LT" sz="2200" dirty="0">
                <a:latin typeface="Times New Roman" panose="02020603050405020304" pitchFamily="18" charset="0"/>
                <a:cs typeface="Times New Roman" panose="02020603050405020304" pitchFamily="18" charset="0"/>
              </a:rPr>
              <a:t>Klaidos pastebėjimo atveju manome, kad turėsite rašyti pretenziją į savivaldybę.</a:t>
            </a:r>
          </a:p>
        </p:txBody>
      </p:sp>
    </p:spTree>
    <p:extLst>
      <p:ext uri="{BB962C8B-B14F-4D97-AF65-F5344CB8AC3E}">
        <p14:creationId xmlns:p14="http://schemas.microsoft.com/office/powerpoint/2010/main" val="780775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3B8C6C4-7196-41C8-B3B7-79515D3C33CB}"/>
              </a:ext>
            </a:extLst>
          </p:cNvPr>
          <p:cNvSpPr>
            <a:spLocks noGrp="1"/>
          </p:cNvSpPr>
          <p:nvPr>
            <p:ph type="title"/>
          </p:nvPr>
        </p:nvSpPr>
        <p:spPr>
          <a:xfrm>
            <a:off x="838199" y="365126"/>
            <a:ext cx="10793963" cy="3063874"/>
          </a:xfrm>
        </p:spPr>
        <p:txBody>
          <a:bodyPr>
            <a:noAutofit/>
          </a:bodyPr>
          <a:lstStyle/>
          <a:p>
            <a:r>
              <a:rPr lang="lt-LT"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Klausimas: </a:t>
            </a:r>
            <a:br>
              <a:rPr lang="lt-LT" sz="2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br>
              <a:rPr lang="lt-LT" sz="2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lt-LT"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Esame vandens tiekimo įmonė, mūsų rajono savivaldybė yra nupirkusi SEDR duomenų tvarkymo ir įkėlimo paslaugą, mes savo turimus duomenis DWG ir PDF formatu jau esame pateikę savivaldybei ankščiau, ar turime dar ką nors papildomai daryti?</a:t>
            </a:r>
            <a:br>
              <a:rPr lang="lt-LT" sz="2000" dirty="0">
                <a:effectLst/>
                <a:latin typeface="Calibri" panose="020F0502020204030204" pitchFamily="34" charset="0"/>
                <a:ea typeface="Calibri" panose="020F0502020204030204" pitchFamily="34" charset="0"/>
              </a:rPr>
            </a:br>
            <a:r>
              <a:rPr lang="en-US" sz="2000" dirty="0">
                <a:effectLst/>
                <a:latin typeface="Calibri" panose="020F0502020204030204" pitchFamily="34" charset="0"/>
                <a:ea typeface="Calibri" panose="020F0502020204030204" pitchFamily="34" charset="0"/>
              </a:rPr>
              <a:t> </a:t>
            </a:r>
            <a:br>
              <a:rPr lang="lt-LT" sz="2000" dirty="0">
                <a:effectLst/>
                <a:latin typeface="Calibri" panose="020F0502020204030204" pitchFamily="34" charset="0"/>
                <a:ea typeface="Calibri" panose="020F0502020204030204" pitchFamily="34" charset="0"/>
              </a:rPr>
            </a:br>
            <a:endParaRPr lang="lt-LT" sz="20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2884ACCD-2CA7-474D-B66B-76576B4E2C24}"/>
              </a:ext>
            </a:extLst>
          </p:cNvPr>
          <p:cNvSpPr>
            <a:spLocks noGrp="1"/>
          </p:cNvSpPr>
          <p:nvPr>
            <p:ph idx="1"/>
          </p:nvPr>
        </p:nvSpPr>
        <p:spPr>
          <a:xfrm>
            <a:off x="838198" y="3428999"/>
            <a:ext cx="10793963" cy="3063875"/>
          </a:xfrm>
        </p:spPr>
        <p:txBody>
          <a:bodyPr>
            <a:normAutofit/>
          </a:bodyPr>
          <a:lstStyle/>
          <a:p>
            <a:pPr marL="0" indent="0" algn="just">
              <a:buNone/>
            </a:pPr>
            <a:r>
              <a:rPr lang="lt-LT" sz="2200" b="1" dirty="0">
                <a:latin typeface="Times New Roman" panose="02020603050405020304" pitchFamily="18" charset="0"/>
                <a:cs typeface="Times New Roman" panose="02020603050405020304" pitchFamily="18" charset="0"/>
              </a:rPr>
              <a:t>Atsakymas:</a:t>
            </a:r>
          </a:p>
          <a:p>
            <a:pPr marL="0" indent="0" algn="just">
              <a:buNone/>
            </a:pPr>
            <a:endParaRPr lang="lt-LT" sz="2200" b="1" dirty="0">
              <a:latin typeface="Times New Roman" panose="02020603050405020304" pitchFamily="18" charset="0"/>
              <a:cs typeface="Times New Roman" panose="02020603050405020304" pitchFamily="18" charset="0"/>
            </a:endParaRPr>
          </a:p>
          <a:p>
            <a:pPr marL="0" indent="0" algn="just">
              <a:buNone/>
            </a:pPr>
            <a:r>
              <a:rPr lang="lt-LT" sz="2200" dirty="0">
                <a:latin typeface="Times New Roman" panose="02020603050405020304" pitchFamily="18" charset="0"/>
                <a:cs typeface="Times New Roman" panose="02020603050405020304" pitchFamily="18" charset="0"/>
              </a:rPr>
              <a:t>Erdvinių duomenų savininkas turi užtikrinti, kad jo erdviniai duomenys būtų teikiami į TIIIS pagal SEDR struktūrą nuo 2023 m. Erdvinius duomenis gali teikti duomenų savininkas (pvz. vandens tiekimo įmonė), samdoma įmonė arba savivaldybė pagal susitarimą (raštišką). Prievolė pasirūpinti, kad būtų įgyvendintas įstatymo reikalavimas tenka inžinerinės infrastruktūros savininkui.</a:t>
            </a:r>
          </a:p>
        </p:txBody>
      </p:sp>
    </p:spTree>
    <p:extLst>
      <p:ext uri="{BB962C8B-B14F-4D97-AF65-F5344CB8AC3E}">
        <p14:creationId xmlns:p14="http://schemas.microsoft.com/office/powerpoint/2010/main" val="698501254"/>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497</TotalTime>
  <Words>1241</Words>
  <Application>Microsoft Office PowerPoint</Application>
  <PresentationFormat>Widescreen</PresentationFormat>
  <Paragraphs>81</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tema</vt:lpstr>
      <vt:lpstr>PowerPoint Presentation</vt:lpstr>
      <vt:lpstr>Geodezijos ir kartografijos įstatymas  11 straipsnis. 3. Inžinerinius tinklus, valstybinės reikšmės kelius valdančios institucijos ir įmonės, geležinkelių infrastruktūros valdytojai žemės ūkio ministro nustatyta tvarka: 2) tvarko jų valdomų inžinerinės infrastruktūros objektų erdvinius duomenis ir juos integruoja į Topografijos ir inžinerinės infrastruktūros informacinės sistemos Žemės paviršiaus gamtinių ir antropogeninių objektų erdvinių duomenų rinkinį. Ne vėliau kaip iki 2022 m. gruodžio 31 d. į Topografijos ir inžinerinės infrastruktūros informacinę sistemą pateikia pagal &lt;... SEDR ...&gt; specifikaciją sutvarkytus jų valdomų inžinerinės infrastruktūros objektų erdvinius duomenis.</vt:lpstr>
      <vt:lpstr>Duomenų teikimas į TIIIS</vt:lpstr>
      <vt:lpstr>PowerPoint Presentation</vt:lpstr>
      <vt:lpstr>Klausimas:  Ar savivaldybės žemės ūkio skyrius, kaip duomenų valdytojas, privalo pateikti duomenis apie kelių/geležinkelių zonose esančius melioracijos įrenginius?    </vt:lpstr>
      <vt:lpstr>Klausimas:  Kada jau bus startuota su SHP priėmimu? Čia liečia ir galimybes atsisiųsti duomenų šabloną.</vt:lpstr>
      <vt:lpstr>Klausimas:   Savivaldybė įmonei perdavė nekokybiškus erdvinius duomenis, nors savivaldybė privalo tvarkyti duomenis kokybiškai pagal teisės aktus. Duomenų sutvarkymas reikalautų resursų. Ar inžinerinės įmonės turi teisę reikalauti iš savivaldybės perduoti kokybiškai sutvarkytus duomenis? </vt:lpstr>
      <vt:lpstr>Klausimas:   Savivaldybė įmonei perduoda nekokybiškus erdvinius duomenis, sukauptus po 2019 m., kuriuos savivaldybė turėjo tvarkyti kokybiškai pagal teisės aktus, nes už tai gaudavo finansavimą. Duomenų sutvarkymas inžinerinei įmonei reikalautų resursų. Ar inžinerinės įmonės turi teisę reikalauti iš savivaldybės perduoti kokybiškai sutvarkytus duomenis? </vt:lpstr>
      <vt:lpstr>Klausimas:   Esame vandens tiekimo įmonė, mūsų rajono savivaldybė yra nupirkusi SEDR duomenų tvarkymo ir įkėlimo paslaugą, mes savo turimus duomenis DWG ir PDF formatu jau esame pateikę savivaldybei ankščiau, ar turime dar ką nors papildomai daryti?   </vt:lpstr>
      <vt:lpstr>Klausimas:   Ar gyvenvietėse, kuriose nėra inventorizuoti inžineriniai tinklai, galima į TIIIS įkelti bent situacijų schemas, tam kad projektuotojai galėtų iš dalies žinoti tinklų išdėstymo vietas? </vt:lpstr>
      <vt:lpstr> Klausimas:   Ne paslaptis, kad vandens tiekimo ir nuotekų tvarkymo įmonėms senais laikais kolūkio tinklai buvo perduoti kaip komplektas be jokių dokumentų.  Nekalbant apie išpildomąją medžiagą, net be schemų, o kaip komplektas. Vandentiekio tinklas kolūkio laikais buvo paklotas iš techninių plastikinių vamzdynų. Tokio vamzdyno padėties nustatyti dar neįmanoma: tarpinių šulinių nėra, ieškikliai plastiko neaptinka. Vandentiekio tinklo padėtis turi būti nustatyta 0,1 cm tikslumu. Užklausėme geodezininkų ar jie sutiks atlikti vandentiekio tinklo matavimus, jei mes preliminariai parodysime tinklo vietą - jie kategoriškai atsisakė tai atlikti. Pateikite pasiūlymus kaip būtų galima išspręsti susidariusią padėtį.     </vt:lpstr>
      <vt:lpstr>Klausimas:   Šiuo metu vandentvarkos įmonių finansai dėl 10 kartų išaugusių energetinių kaštų yra neigiami, įmonės ima paskolas, kad susimokėtų elektros sąskaitas ir neturi apyvartinių lėšų einamiesiems klausimas spręsti. Apie išpildomosios dokumentacijos parengimą ir geodezininko pasamdymą net nuotekų tinklų padėčiai nustatyti negali būti net kalbos. Kol nesibaigs energetinė krizė, tikrai negalėsime skirti lėšų šiems darbams atlikti. Todėl siūlome duomenų pateikimo klausimą nukelti daug vėlesnei datai.</vt:lpstr>
      <vt:lpstr> Klausimas:   Situacija tokia, kad mūsų įmonė turi tik apie 2 km šilumos tinklų viename miestelyje, daugiau plėstis nenumatyta ir tai būtų vienkartinis duomenų įvedimas. Topografinių planų, projektų nederiname. Neturime nei specialistų nei  programinės įrangos tokiems darbams. Mūsų įmonė priklauso savivaldybei, ar yra galimybė, kad jie už mus suvestų tuos duomenis į TIIIS?  Jeigu taip - kokie turėtų būti mūsų veiksmai?     </vt:lpstr>
      <vt:lpstr> Klausimas:   Kadangi turto (šilumos tinklų) nuosavybė priklauso mums, ar savivaldybė galės suvesti duomenis savo vardu, ar reikia  mūsų įmonės vardu? Ar reikia kokių papildomų susitarimų?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Greta Miglinaitė</dc:creator>
  <cp:lastModifiedBy>Urtė Antanavičiūtė</cp:lastModifiedBy>
  <cp:revision>29</cp:revision>
  <dcterms:created xsi:type="dcterms:W3CDTF">2022-09-20T06:53:20Z</dcterms:created>
  <dcterms:modified xsi:type="dcterms:W3CDTF">2022-09-27T12:47:23Z</dcterms:modified>
</cp:coreProperties>
</file>