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413" r:id="rId3"/>
    <p:sldId id="415" r:id="rId4"/>
    <p:sldId id="416" r:id="rId5"/>
    <p:sldId id="417" r:id="rId6"/>
    <p:sldId id="418" r:id="rId7"/>
    <p:sldId id="419" r:id="rId8"/>
    <p:sldId id="420" r:id="rId9"/>
    <p:sldId id="421" r:id="rId10"/>
    <p:sldId id="422" r:id="rId11"/>
    <p:sldId id="423" r:id="rId12"/>
    <p:sldId id="424" r:id="rId13"/>
    <p:sldId id="425" r:id="rId14"/>
    <p:sldId id="426" r:id="rId15"/>
    <p:sldId id="427" r:id="rId16"/>
    <p:sldId id="428" r:id="rId17"/>
    <p:sldId id="429" r:id="rId18"/>
    <p:sldId id="430" r:id="rId19"/>
    <p:sldId id="431" r:id="rId20"/>
    <p:sldId id="432" r:id="rId21"/>
    <p:sldId id="433" r:id="rId22"/>
  </p:sldIdLst>
  <p:sldSz cx="12192000" cy="6858000"/>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6"/>
    <a:srgbClr val="37CBFF"/>
    <a:srgbClr val="5C85AA"/>
    <a:srgbClr val="F3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BDF7F5-8B61-45B4-8E1D-BCBD23CA7A35}" v="8" dt="2024-11-07T09:24:21.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5745" autoAdjust="0"/>
  </p:normalViewPr>
  <p:slideViewPr>
    <p:cSldViewPr snapToGrid="0">
      <p:cViewPr varScale="1">
        <p:scale>
          <a:sx n="89" d="100"/>
          <a:sy n="89" d="100"/>
        </p:scale>
        <p:origin x="53" y="7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rgita Augustinavičienė" userId="8019793c-63c5-412c-80b0-41f70567b7be" providerId="ADAL" clId="{D0BDF7F5-8B61-45B4-8E1D-BCBD23CA7A35}"/>
    <pc:docChg chg="addSld modSld">
      <pc:chgData name="Jurgita Augustinavičienė" userId="8019793c-63c5-412c-80b0-41f70567b7be" providerId="ADAL" clId="{D0BDF7F5-8B61-45B4-8E1D-BCBD23CA7A35}" dt="2024-11-07T09:24:21.296" v="7"/>
      <pc:docMkLst>
        <pc:docMk/>
      </pc:docMkLst>
      <pc:sldChg chg="add">
        <pc:chgData name="Jurgita Augustinavičienė" userId="8019793c-63c5-412c-80b0-41f70567b7be" providerId="ADAL" clId="{D0BDF7F5-8B61-45B4-8E1D-BCBD23CA7A35}" dt="2024-11-07T09:22:07.656" v="0"/>
        <pc:sldMkLst>
          <pc:docMk/>
          <pc:sldMk cId="122705261" sldId="426"/>
        </pc:sldMkLst>
      </pc:sldChg>
      <pc:sldChg chg="add">
        <pc:chgData name="Jurgita Augustinavičienė" userId="8019793c-63c5-412c-80b0-41f70567b7be" providerId="ADAL" clId="{D0BDF7F5-8B61-45B4-8E1D-BCBD23CA7A35}" dt="2024-11-07T09:22:23.207" v="1"/>
        <pc:sldMkLst>
          <pc:docMk/>
          <pc:sldMk cId="2230447952" sldId="427"/>
        </pc:sldMkLst>
      </pc:sldChg>
      <pc:sldChg chg="add">
        <pc:chgData name="Jurgita Augustinavičienė" userId="8019793c-63c5-412c-80b0-41f70567b7be" providerId="ADAL" clId="{D0BDF7F5-8B61-45B4-8E1D-BCBD23CA7A35}" dt="2024-11-07T09:22:36.392" v="2"/>
        <pc:sldMkLst>
          <pc:docMk/>
          <pc:sldMk cId="2173453087" sldId="428"/>
        </pc:sldMkLst>
      </pc:sldChg>
      <pc:sldChg chg="add">
        <pc:chgData name="Jurgita Augustinavičienė" userId="8019793c-63c5-412c-80b0-41f70567b7be" providerId="ADAL" clId="{D0BDF7F5-8B61-45B4-8E1D-BCBD23CA7A35}" dt="2024-11-07T09:22:49.969" v="3"/>
        <pc:sldMkLst>
          <pc:docMk/>
          <pc:sldMk cId="2899989819" sldId="429"/>
        </pc:sldMkLst>
      </pc:sldChg>
      <pc:sldChg chg="add">
        <pc:chgData name="Jurgita Augustinavičienė" userId="8019793c-63c5-412c-80b0-41f70567b7be" providerId="ADAL" clId="{D0BDF7F5-8B61-45B4-8E1D-BCBD23CA7A35}" dt="2024-11-07T09:23:34.948" v="4"/>
        <pc:sldMkLst>
          <pc:docMk/>
          <pc:sldMk cId="1874195553" sldId="430"/>
        </pc:sldMkLst>
      </pc:sldChg>
      <pc:sldChg chg="add">
        <pc:chgData name="Jurgita Augustinavičienė" userId="8019793c-63c5-412c-80b0-41f70567b7be" providerId="ADAL" clId="{D0BDF7F5-8B61-45B4-8E1D-BCBD23CA7A35}" dt="2024-11-07T09:23:50.345" v="5"/>
        <pc:sldMkLst>
          <pc:docMk/>
          <pc:sldMk cId="2778121817" sldId="431"/>
        </pc:sldMkLst>
      </pc:sldChg>
      <pc:sldChg chg="add">
        <pc:chgData name="Jurgita Augustinavičienė" userId="8019793c-63c5-412c-80b0-41f70567b7be" providerId="ADAL" clId="{D0BDF7F5-8B61-45B4-8E1D-BCBD23CA7A35}" dt="2024-11-07T09:24:05.350" v="6"/>
        <pc:sldMkLst>
          <pc:docMk/>
          <pc:sldMk cId="1151889143" sldId="432"/>
        </pc:sldMkLst>
      </pc:sldChg>
      <pc:sldChg chg="add">
        <pc:chgData name="Jurgita Augustinavičienė" userId="8019793c-63c5-412c-80b0-41f70567b7be" providerId="ADAL" clId="{D0BDF7F5-8B61-45B4-8E1D-BCBD23CA7A35}" dt="2024-11-07T09:24:21.296" v="7"/>
        <pc:sldMkLst>
          <pc:docMk/>
          <pc:sldMk cId="1586099048" sldId="4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BF0C4F-1A56-4241-A387-468692EE2ECA}" type="datetimeFigureOut">
              <a:rPr lang="lt-LT" smtClean="0"/>
              <a:t>2024-11-07</a:t>
            </a:fld>
            <a:endParaRPr lang="lt-LT"/>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F14028C-1436-44D4-9689-1E4556360E9A}" type="slidenum">
              <a:rPr lang="lt-LT" smtClean="0"/>
              <a:t>‹#›</a:t>
            </a:fld>
            <a:endParaRPr lang="lt-LT"/>
          </a:p>
        </p:txBody>
      </p:sp>
    </p:spTree>
    <p:extLst>
      <p:ext uri="{BB962C8B-B14F-4D97-AF65-F5344CB8AC3E}">
        <p14:creationId xmlns:p14="http://schemas.microsoft.com/office/powerpoint/2010/main" val="9447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4028C-1436-44D4-9689-1E4556360E9A}" type="slidenum">
              <a:rPr kumimoji="0" lang="lt-L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t-L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8216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lapas">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50126" y="127250"/>
            <a:ext cx="11731668" cy="6626046"/>
          </a:xfrm>
          <a:prstGeom prst="rect">
            <a:avLst/>
          </a:prstGeom>
        </p:spPr>
      </p:pic>
      <p:sp>
        <p:nvSpPr>
          <p:cNvPr id="1264" name="Title 1"/>
          <p:cNvSpPr>
            <a:spLocks noGrp="1"/>
          </p:cNvSpPr>
          <p:nvPr>
            <p:ph type="ctrTitle" hasCustomPrompt="1"/>
          </p:nvPr>
        </p:nvSpPr>
        <p:spPr>
          <a:xfrm>
            <a:off x="2041785" y="927672"/>
            <a:ext cx="8382079" cy="2387600"/>
          </a:xfrm>
        </p:spPr>
        <p:txBody>
          <a:bodyPr anchor="b">
            <a:normAutofit/>
          </a:bodyPr>
          <a:lstStyle>
            <a:lvl1pPr algn="ctr">
              <a:defRPr sz="360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t-LT" dirty="0"/>
          </a:p>
        </p:txBody>
      </p:sp>
      <p:sp>
        <p:nvSpPr>
          <p:cNvPr id="1265" name="Subtitle 2"/>
          <p:cNvSpPr>
            <a:spLocks noGrp="1"/>
          </p:cNvSpPr>
          <p:nvPr>
            <p:ph type="subTitle" idx="1"/>
          </p:nvPr>
        </p:nvSpPr>
        <p:spPr>
          <a:xfrm>
            <a:off x="2041785" y="3583585"/>
            <a:ext cx="8382079" cy="1655762"/>
          </a:xfrm>
          <a:prstGeom prst="rect">
            <a:avLst/>
          </a:prstGeom>
        </p:spPr>
        <p:txBody>
          <a:bodyPr/>
          <a:lstStyle>
            <a:lvl1pPr marL="0" indent="0" algn="ctr">
              <a:buNone/>
              <a:defRPr sz="240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dirty="0"/>
          </a:p>
        </p:txBody>
      </p:sp>
      <p:sp>
        <p:nvSpPr>
          <p:cNvPr id="1266" name="Hexagon 1265"/>
          <p:cNvSpPr>
            <a:spLocks noChangeAspect="1"/>
          </p:cNvSpPr>
          <p:nvPr userDrawn="1"/>
        </p:nvSpPr>
        <p:spPr>
          <a:xfrm rot="5400000">
            <a:off x="411931" y="4466998"/>
            <a:ext cx="1917257" cy="16776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0" name="Hexagon 479"/>
          <p:cNvSpPr>
            <a:spLocks noChangeAspect="1"/>
          </p:cNvSpPr>
          <p:nvPr userDrawn="1"/>
        </p:nvSpPr>
        <p:spPr>
          <a:xfrm rot="5400000">
            <a:off x="9898833" y="3486084"/>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1" name="Hexagon 480"/>
          <p:cNvSpPr>
            <a:spLocks noChangeAspect="1"/>
          </p:cNvSpPr>
          <p:nvPr userDrawn="1"/>
        </p:nvSpPr>
        <p:spPr>
          <a:xfrm rot="5400000">
            <a:off x="7669983" y="259509"/>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2" name="Picture 1">
            <a:extLst>
              <a:ext uri="{FF2B5EF4-FFF2-40B4-BE49-F238E27FC236}">
                <a16:creationId xmlns:a16="http://schemas.microsoft.com/office/drawing/2014/main" id="{287F9E5F-E4FB-D460-0620-FD497D82EF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9272" y="5494878"/>
            <a:ext cx="1363628" cy="274249"/>
          </a:xfrm>
          <a:prstGeom prst="rect">
            <a:avLst/>
          </a:prstGeom>
        </p:spPr>
      </p:pic>
      <p:pic>
        <p:nvPicPr>
          <p:cNvPr id="5" name="Picture 4">
            <a:extLst>
              <a:ext uri="{FF2B5EF4-FFF2-40B4-BE49-F238E27FC236}">
                <a16:creationId xmlns:a16="http://schemas.microsoft.com/office/drawing/2014/main" id="{6F0F3F46-F06E-9EBE-61DC-858DD9D2C34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2559" y="4593790"/>
            <a:ext cx="1476000" cy="1043016"/>
          </a:xfrm>
          <a:prstGeom prst="rect">
            <a:avLst/>
          </a:prstGeom>
        </p:spPr>
      </p:pic>
    </p:spTree>
    <p:extLst>
      <p:ext uri="{BB962C8B-B14F-4D97-AF65-F5344CB8AC3E}">
        <p14:creationId xmlns:p14="http://schemas.microsoft.com/office/powerpoint/2010/main" val="338562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zentacijos slaid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8475" y="304603"/>
            <a:ext cx="9020175" cy="966057"/>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a:t>
            </a:r>
            <a:r>
              <a:rPr lang="lt-LT" dirty="0"/>
              <a:t>e</a:t>
            </a:r>
            <a:r>
              <a:rPr lang="en-US" dirty="0" err="1"/>
              <a:t>dit</a:t>
            </a:r>
            <a:r>
              <a:rPr lang="en-US" dirty="0"/>
              <a:t> Master title style</a:t>
            </a:r>
            <a:r>
              <a:rPr lang="lt-LT" dirty="0"/>
              <a:t> </a:t>
            </a:r>
            <a:r>
              <a:rPr lang="lt-LT" dirty="0" err="1"/>
              <a:t>ad</a:t>
            </a:r>
            <a:r>
              <a:rPr lang="lt-LT" dirty="0"/>
              <a:t> </a:t>
            </a:r>
            <a:r>
              <a:rPr lang="lt-LT" dirty="0" err="1"/>
              <a:t>asd</a:t>
            </a:r>
            <a:r>
              <a:rPr lang="lt-LT" dirty="0"/>
              <a:t> </a:t>
            </a:r>
            <a:r>
              <a:rPr lang="lt-LT" dirty="0" err="1"/>
              <a:t>asda</a:t>
            </a:r>
            <a:r>
              <a:rPr lang="lt-LT" dirty="0"/>
              <a:t> </a:t>
            </a:r>
            <a:r>
              <a:rPr lang="lt-LT" dirty="0" err="1"/>
              <a:t>sd</a:t>
            </a:r>
            <a:r>
              <a:rPr lang="lt-LT" dirty="0"/>
              <a:t> </a:t>
            </a:r>
            <a:r>
              <a:rPr lang="lt-LT" dirty="0" err="1"/>
              <a:t>asd</a:t>
            </a:r>
            <a:r>
              <a:rPr lang="lt-LT" dirty="0"/>
              <a:t> </a:t>
            </a:r>
            <a:r>
              <a:rPr lang="lt-LT" dirty="0" err="1"/>
              <a:t>asd</a:t>
            </a:r>
            <a:r>
              <a:rPr lang="lt-LT" dirty="0"/>
              <a:t> </a:t>
            </a:r>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B2F41941-12FB-4A95-863A-CBA05858AEFE}" type="slidenum">
              <a:rPr lang="lt-LT" smtClean="0"/>
              <a:pPr/>
              <a:t>‹#›</a:t>
            </a:fld>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2024-11-07</a:t>
            </a:fld>
            <a:endParaRPr lang="lt-LT" dirty="0"/>
          </a:p>
        </p:txBody>
      </p:sp>
      <p:sp>
        <p:nvSpPr>
          <p:cNvPr id="12" name="Content Placeholder 2"/>
          <p:cNvSpPr>
            <a:spLocks noGrp="1"/>
          </p:cNvSpPr>
          <p:nvPr>
            <p:ph sz="half" idx="1"/>
          </p:nvPr>
        </p:nvSpPr>
        <p:spPr>
          <a:xfrm>
            <a:off x="918483" y="1520042"/>
            <a:ext cx="9038447" cy="4836309"/>
          </a:xfrm>
          <a:prstGeom prst="rect">
            <a:avLst/>
          </a:prstGeom>
        </p:spPr>
        <p:txBody>
          <a:bodyPr/>
          <a:lstStyle>
            <a:lvl1pPr marL="228600" indent="-228600">
              <a:buFont typeface="Arial" panose="020B0604020202020204" pitchFamily="34" charset="0"/>
              <a:buChar char="•"/>
              <a:defRPr/>
            </a:lvl1pPr>
            <a:lvl5pPr marL="2057400" indent="-228600">
              <a:buFont typeface="Courier New" panose="02070309020205020404" pitchFamily="49" charset="0"/>
              <a:buChar cha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96"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7"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8"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9"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0"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1"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2"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3"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4"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5"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6"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7"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8"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9"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0"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1"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2"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3"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4"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5"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6"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7"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8"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9"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0"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1"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2"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3"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4"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5"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6"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7"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8"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9"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0"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1"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2"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3"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4"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5"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6"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7"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8"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9"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0"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1"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2"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3"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4"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5"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6"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7"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8"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9"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0"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1"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2"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3"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4"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5"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6"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7"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8"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9"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0"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1"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2"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3"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5" name="Hexagon 164"/>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05700746-BC12-0E13-2C66-1B491E8BC27F}"/>
              </a:ext>
            </a:extLst>
          </p:cNvPr>
          <p:cNvGrpSpPr/>
          <p:nvPr userDrawn="1"/>
        </p:nvGrpSpPr>
        <p:grpSpPr>
          <a:xfrm>
            <a:off x="10552016" y="4700014"/>
            <a:ext cx="1332000" cy="1539554"/>
            <a:chOff x="10552016" y="4516658"/>
            <a:chExt cx="1332000" cy="1539554"/>
          </a:xfrm>
        </p:grpSpPr>
        <p:sp>
          <p:nvSpPr>
            <p:cNvPr id="5" name="Hexagon 4">
              <a:extLst>
                <a:ext uri="{FF2B5EF4-FFF2-40B4-BE49-F238E27FC236}">
                  <a16:creationId xmlns:a16="http://schemas.microsoft.com/office/drawing/2014/main" id="{F4D32C74-7469-0175-1AC2-6A216A06875F}"/>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B7F74239-95D1-7FD7-B234-895D48F680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 name="Picture 6">
            <a:extLst>
              <a:ext uri="{FF2B5EF4-FFF2-40B4-BE49-F238E27FC236}">
                <a16:creationId xmlns:a16="http://schemas.microsoft.com/office/drawing/2014/main" id="{71475437-701A-B9C6-E1E4-514DB7DAC8F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376297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ys teiginiai">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2024-11-07</a:t>
            </a:fld>
            <a:endParaRPr lang="lt-LT" dirty="0"/>
          </a:p>
        </p:txBody>
      </p:sp>
      <p:sp>
        <p:nvSpPr>
          <p:cNvPr id="10" name="Hexagon 9"/>
          <p:cNvSpPr/>
          <p:nvPr userDrawn="1"/>
        </p:nvSpPr>
        <p:spPr>
          <a:xfrm rot="5400000">
            <a:off x="2271614" y="2821073"/>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1. Pirmas numeris</a:t>
            </a:r>
          </a:p>
        </p:txBody>
      </p:sp>
      <p:sp>
        <p:nvSpPr>
          <p:cNvPr id="11" name="Hexagon 10"/>
          <p:cNvSpPr/>
          <p:nvPr userDrawn="1"/>
        </p:nvSpPr>
        <p:spPr>
          <a:xfrm rot="5400000">
            <a:off x="4479122" y="2790411"/>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2. Antras numeris</a:t>
            </a:r>
          </a:p>
        </p:txBody>
      </p:sp>
      <p:sp>
        <p:nvSpPr>
          <p:cNvPr id="13" name="Hexagon 12"/>
          <p:cNvSpPr/>
          <p:nvPr userDrawn="1"/>
        </p:nvSpPr>
        <p:spPr>
          <a:xfrm rot="5400000">
            <a:off x="6686630" y="2821072"/>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3. Trečias numeris</a:t>
            </a:r>
          </a:p>
        </p:txBody>
      </p:sp>
      <p:sp>
        <p:nvSpPr>
          <p:cNvPr id="7"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2"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3"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4"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5"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3" name="Hexagon 22"/>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BA0FF0B3-59A5-D920-8B25-B78D06DCEF9D}"/>
              </a:ext>
            </a:extLst>
          </p:cNvPr>
          <p:cNvGrpSpPr/>
          <p:nvPr userDrawn="1"/>
        </p:nvGrpSpPr>
        <p:grpSpPr>
          <a:xfrm>
            <a:off x="10552016" y="4700014"/>
            <a:ext cx="1332000" cy="1539554"/>
            <a:chOff x="10552016" y="4516658"/>
            <a:chExt cx="1332000" cy="1539554"/>
          </a:xfrm>
        </p:grpSpPr>
        <p:sp>
          <p:nvSpPr>
            <p:cNvPr id="4" name="Hexagon 3">
              <a:extLst>
                <a:ext uri="{FF2B5EF4-FFF2-40B4-BE49-F238E27FC236}">
                  <a16:creationId xmlns:a16="http://schemas.microsoft.com/office/drawing/2014/main" id="{15C88995-2EA7-2E0C-DF14-9361811CD74B}"/>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23C2160F-9EDE-C2C4-54C9-912226FC0B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0" name="Picture 69">
            <a:extLst>
              <a:ext uri="{FF2B5EF4-FFF2-40B4-BE49-F238E27FC236}">
                <a16:creationId xmlns:a16="http://schemas.microsoft.com/office/drawing/2014/main" id="{7CCFF756-8203-5DEA-3A27-EF0AC47590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140440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IT solution cloud">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2024-11-07</a:t>
            </a:fld>
            <a:endParaRPr lang="lt-LT" dirty="0"/>
          </a:p>
        </p:txBody>
      </p:sp>
      <p:sp>
        <p:nvSpPr>
          <p:cNvPr id="12" name="Content Placeholder 2"/>
          <p:cNvSpPr>
            <a:spLocks noGrp="1"/>
          </p:cNvSpPr>
          <p:nvPr>
            <p:ph sz="half" idx="1"/>
          </p:nvPr>
        </p:nvSpPr>
        <p:spPr>
          <a:xfrm>
            <a:off x="911688" y="1825625"/>
            <a:ext cx="3443957" cy="4351338"/>
          </a:xfrm>
        </p:spPr>
        <p:txBody>
          <a:bodyPr/>
          <a:lstStyle/>
          <a:p>
            <a:pPr lvl="0"/>
            <a:r>
              <a:rPr lang="en-US"/>
              <a:t>Click to edit Master text styles</a:t>
            </a:r>
          </a:p>
        </p:txBody>
      </p:sp>
      <p:pic>
        <p:nvPicPr>
          <p:cNvPr id="14" name="Picture 13"/>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8618"/>
          <a:stretch/>
        </p:blipFill>
        <p:spPr>
          <a:xfrm>
            <a:off x="4467030" y="1825625"/>
            <a:ext cx="5555213" cy="4377623"/>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2838" y="2559834"/>
            <a:ext cx="1306285" cy="923088"/>
          </a:xfrm>
          <a:prstGeom prst="rect">
            <a:avLst/>
          </a:prstGeom>
        </p:spPr>
      </p:pic>
      <p:sp>
        <p:nvSpPr>
          <p:cNvPr id="13"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0"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1"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2"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5"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7"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3"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4"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5"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6"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grpSp>
        <p:nvGrpSpPr>
          <p:cNvPr id="87" name="Group 86"/>
          <p:cNvGrpSpPr/>
          <p:nvPr userDrawn="1"/>
        </p:nvGrpSpPr>
        <p:grpSpPr>
          <a:xfrm>
            <a:off x="10552016" y="4700014"/>
            <a:ext cx="1332000" cy="1539554"/>
            <a:chOff x="10552016" y="4516658"/>
            <a:chExt cx="1332000" cy="1539554"/>
          </a:xfrm>
        </p:grpSpPr>
        <p:sp>
          <p:nvSpPr>
            <p:cNvPr id="88" name="Hexagon 87"/>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89" name="Picture 8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6081" y="4960008"/>
              <a:ext cx="923870" cy="652854"/>
            </a:xfrm>
            <a:prstGeom prst="rect">
              <a:avLst/>
            </a:prstGeom>
          </p:spPr>
        </p:pic>
      </p:grpSp>
    </p:spTree>
    <p:extLst>
      <p:ext uri="{BB962C8B-B14F-4D97-AF65-F5344CB8AC3E}">
        <p14:creationId xmlns:p14="http://schemas.microsoft.com/office/powerpoint/2010/main" val="36333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C5EEF-0C6D-4995-A4A9-6C5A2A72571B}" type="datetimeFigureOut">
              <a:rPr lang="lt-LT" smtClean="0"/>
              <a:t>2024-11-07</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1BB25-8936-4557-A7FE-979ABE58DC80}"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4" r:id="rId3"/>
    <p:sldLayoutId id="2147483675"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vartai@vtpsi.l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675" y="1409810"/>
            <a:ext cx="8971808" cy="2039972"/>
          </a:xfrm>
        </p:spPr>
        <p:txBody>
          <a:bodyPr>
            <a:normAutofit/>
          </a:bodyPr>
          <a:lstStyle/>
          <a:p>
            <a:r>
              <a:rPr lang="lt-LT" b="1" dirty="0"/>
              <a:t>Modernizuota TPDRIS ir TPDR</a:t>
            </a:r>
          </a:p>
        </p:txBody>
      </p:sp>
      <p:pic>
        <p:nvPicPr>
          <p:cNvPr id="1121" name="Picture 97">
            <a:extLst>
              <a:ext uri="{FF2B5EF4-FFF2-40B4-BE49-F238E27FC236}">
                <a16:creationId xmlns:a16="http://schemas.microsoft.com/office/drawing/2014/main" id="{D7639C2B-ADBE-46F7-845F-0721229495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4" y="329063"/>
            <a:ext cx="2926082" cy="137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954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E7CB4-0282-4107-9169-831121ACC7AE}"/>
              </a:ext>
            </a:extLst>
          </p:cNvPr>
          <p:cNvSpPr>
            <a:spLocks noGrp="1"/>
          </p:cNvSpPr>
          <p:nvPr>
            <p:ph type="title"/>
          </p:nvPr>
        </p:nvSpPr>
        <p:spPr/>
        <p:txBody>
          <a:bodyPr>
            <a:noAutofit/>
          </a:bodyPr>
          <a:lstStyle/>
          <a:p>
            <a:r>
              <a:rPr lang="lt-LT" sz="2400" dirty="0"/>
              <a:t>Kaip panaikinti nereikalingą profilį? Turime vieną asmeninį ir 3 vienodus įmonės, iš kurių tik vienam būna priskiriami procesai. Kiti du yra tušti.</a:t>
            </a:r>
          </a:p>
        </p:txBody>
      </p:sp>
      <p:sp>
        <p:nvSpPr>
          <p:cNvPr id="3" name="Content Placeholder 2">
            <a:extLst>
              <a:ext uri="{FF2B5EF4-FFF2-40B4-BE49-F238E27FC236}">
                <a16:creationId xmlns:a16="http://schemas.microsoft.com/office/drawing/2014/main" id="{BFBB7105-FB22-4C1E-BB83-49DF33F13240}"/>
              </a:ext>
            </a:extLst>
          </p:cNvPr>
          <p:cNvSpPr>
            <a:spLocks noGrp="1"/>
          </p:cNvSpPr>
          <p:nvPr>
            <p:ph sz="half" idx="1"/>
          </p:nvPr>
        </p:nvSpPr>
        <p:spPr>
          <a:xfrm>
            <a:off x="918483" y="1860605"/>
            <a:ext cx="9038447" cy="4495746"/>
          </a:xfrm>
        </p:spPr>
        <p:txBody>
          <a:bodyPr/>
          <a:lstStyle/>
          <a:p>
            <a:r>
              <a:rPr lang="lt-LT" dirty="0"/>
              <a:t>Pertekliniai profiliai gali būti naikinami tik NAM priemonėmis (reikia kreiptis į NAM administratorius)</a:t>
            </a:r>
          </a:p>
          <a:p>
            <a:r>
              <a:rPr lang="lt-LT" dirty="0"/>
              <a:t>Tik reikia žinoti, jog, jeigu profilis turėjo kokių nors prašymų, užsakymų ar kitų susietų dokumentų – panaikinus profilį, šie duomenys naudotojui nebebus pasiekiami</a:t>
            </a:r>
          </a:p>
        </p:txBody>
      </p:sp>
    </p:spTree>
    <p:extLst>
      <p:ext uri="{BB962C8B-B14F-4D97-AF65-F5344CB8AC3E}">
        <p14:creationId xmlns:p14="http://schemas.microsoft.com/office/powerpoint/2010/main" val="1201083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5330-9130-434F-B2F6-F2EDCFD671FC}"/>
              </a:ext>
            </a:extLst>
          </p:cNvPr>
          <p:cNvSpPr>
            <a:spLocks noGrp="1"/>
          </p:cNvSpPr>
          <p:nvPr>
            <p:ph type="title"/>
          </p:nvPr>
        </p:nvSpPr>
        <p:spPr/>
        <p:txBody>
          <a:bodyPr>
            <a:noAutofit/>
          </a:bodyPr>
          <a:lstStyle/>
          <a:p>
            <a:r>
              <a:rPr lang="lt-LT" sz="2000" dirty="0"/>
              <a:t> Ar jau veikia TPDRIS įrankis, susietas su Registrų centru, automatiškai informuojantis planuojamos teritorijos ir gretimų sklypų valdytojus ir naudotojus? Užklausus Registrų centro, jie apie tokią paslaugą nieko nežino</a:t>
            </a:r>
          </a:p>
        </p:txBody>
      </p:sp>
      <p:sp>
        <p:nvSpPr>
          <p:cNvPr id="3" name="Content Placeholder 2">
            <a:extLst>
              <a:ext uri="{FF2B5EF4-FFF2-40B4-BE49-F238E27FC236}">
                <a16:creationId xmlns:a16="http://schemas.microsoft.com/office/drawing/2014/main" id="{B805CBCE-C920-4097-A2D2-17419BB6FFA7}"/>
              </a:ext>
            </a:extLst>
          </p:cNvPr>
          <p:cNvSpPr>
            <a:spLocks noGrp="1"/>
          </p:cNvSpPr>
          <p:nvPr>
            <p:ph sz="half" idx="1"/>
          </p:nvPr>
        </p:nvSpPr>
        <p:spPr/>
        <p:txBody>
          <a:bodyPr/>
          <a:lstStyle/>
          <a:p>
            <a:r>
              <a:rPr lang="lt-LT" dirty="0"/>
              <a:t>Įrankis įdiegtas, bet naudotojams nėra aktyvuota prieiga.</a:t>
            </a:r>
          </a:p>
          <a:p>
            <a:r>
              <a:rPr lang="lt-LT" dirty="0"/>
              <a:t>Vyksta RC organizuojami paskutiniai patikrinimai, po kurių TPDRIS bus aktyvuota prieiga</a:t>
            </a:r>
          </a:p>
        </p:txBody>
      </p:sp>
    </p:spTree>
    <p:extLst>
      <p:ext uri="{BB962C8B-B14F-4D97-AF65-F5344CB8AC3E}">
        <p14:creationId xmlns:p14="http://schemas.microsoft.com/office/powerpoint/2010/main" val="4199067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3875-FFF0-4193-81E0-0151A44E8D40}"/>
              </a:ext>
            </a:extLst>
          </p:cNvPr>
          <p:cNvSpPr>
            <a:spLocks noGrp="1"/>
          </p:cNvSpPr>
          <p:nvPr>
            <p:ph type="title"/>
          </p:nvPr>
        </p:nvSpPr>
        <p:spPr/>
        <p:txBody>
          <a:bodyPr>
            <a:noAutofit/>
          </a:bodyPr>
          <a:lstStyle/>
          <a:p>
            <a:r>
              <a:rPr lang="lt-LT" sz="2400" dirty="0"/>
              <a:t>Pildant duomenimis senus TPD, sistema pripažįsta duomenis tik iš </a:t>
            </a:r>
            <a:r>
              <a:rPr lang="lt-LT" sz="2400" dirty="0" err="1"/>
              <a:t>adoc</a:t>
            </a:r>
            <a:r>
              <a:rPr lang="lt-LT" sz="2400" dirty="0"/>
              <a:t> konteinerio, dokumentų pasirinkimo iš </a:t>
            </a:r>
            <a:r>
              <a:rPr lang="lt-LT" sz="2400" dirty="0" err="1"/>
              <a:t>adoc</a:t>
            </a:r>
            <a:r>
              <a:rPr lang="lt-LT" sz="2400" dirty="0"/>
              <a:t> rodinyje rodoma visokia techninė informacija. Ar taip turi būti? </a:t>
            </a:r>
          </a:p>
        </p:txBody>
      </p:sp>
      <p:sp>
        <p:nvSpPr>
          <p:cNvPr id="3" name="Content Placeholder 2">
            <a:extLst>
              <a:ext uri="{FF2B5EF4-FFF2-40B4-BE49-F238E27FC236}">
                <a16:creationId xmlns:a16="http://schemas.microsoft.com/office/drawing/2014/main" id="{E23420D6-85A2-4B40-A0CC-CB89E2F9CC14}"/>
              </a:ext>
            </a:extLst>
          </p:cNvPr>
          <p:cNvSpPr>
            <a:spLocks noGrp="1"/>
          </p:cNvSpPr>
          <p:nvPr>
            <p:ph sz="half" idx="1"/>
          </p:nvPr>
        </p:nvSpPr>
        <p:spPr>
          <a:xfrm>
            <a:off x="918483" y="1749287"/>
            <a:ext cx="9038447" cy="4607064"/>
          </a:xfrm>
        </p:spPr>
        <p:txBody>
          <a:bodyPr/>
          <a:lstStyle/>
          <a:p>
            <a:r>
              <a:rPr lang="lt-LT" dirty="0"/>
              <a:t>TPDR renkantis duomenis iš ADOC – leidžiama pasirinkti bet kurį </a:t>
            </a:r>
            <a:r>
              <a:rPr lang="lt-LT" dirty="0" err="1"/>
              <a:t>ADOC‘e</a:t>
            </a:r>
            <a:r>
              <a:rPr lang="lt-LT" dirty="0"/>
              <a:t> esantį elementą (</a:t>
            </a:r>
            <a:r>
              <a:rPr lang="lt-LT" dirty="0" err="1"/>
              <a:t>ADOC‘e</a:t>
            </a:r>
            <a:r>
              <a:rPr lang="lt-LT" dirty="0"/>
              <a:t> gali būti daugiau nei vienas pagrindinis dokumentas).</a:t>
            </a:r>
          </a:p>
        </p:txBody>
      </p:sp>
    </p:spTree>
    <p:extLst>
      <p:ext uri="{BB962C8B-B14F-4D97-AF65-F5344CB8AC3E}">
        <p14:creationId xmlns:p14="http://schemas.microsoft.com/office/powerpoint/2010/main" val="3877361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E9F5D-C9EE-4A7C-A772-E64681D7F98F}"/>
              </a:ext>
            </a:extLst>
          </p:cNvPr>
          <p:cNvSpPr>
            <a:spLocks noGrp="1"/>
          </p:cNvSpPr>
          <p:nvPr>
            <p:ph type="title"/>
          </p:nvPr>
        </p:nvSpPr>
        <p:spPr>
          <a:xfrm>
            <a:off x="918475" y="304603"/>
            <a:ext cx="9020175" cy="1619613"/>
          </a:xfrm>
        </p:spPr>
        <p:txBody>
          <a:bodyPr>
            <a:noAutofit/>
          </a:bodyPr>
          <a:lstStyle/>
          <a:p>
            <a:r>
              <a:rPr lang="lt-LT" sz="2000" dirty="0"/>
              <a:t>Pildant trūkstamais erdviniais duomenimis TPDR, erdvinių duomenų tvarkymo rodinyje yra kažkas negerai su </a:t>
            </a:r>
            <a:r>
              <a:rPr lang="lt-LT" sz="2000" dirty="0" err="1"/>
              <a:t>versijavimu</a:t>
            </a:r>
            <a:r>
              <a:rPr lang="lt-LT" sz="2000" dirty="0"/>
              <a:t>. Kol keliami duomenys, tol rodo kad versija negalioja (raudonai). Jei paspaudžiama ant versijų sąrašo, bakstelima į galiojančią (žalią) versiją, tai išnyksta viskas kas buvo įkelta ir įjungti kuriamos (raudonos) versijos neleidžia</a:t>
            </a:r>
          </a:p>
        </p:txBody>
      </p:sp>
      <p:sp>
        <p:nvSpPr>
          <p:cNvPr id="3" name="Content Placeholder 2">
            <a:extLst>
              <a:ext uri="{FF2B5EF4-FFF2-40B4-BE49-F238E27FC236}">
                <a16:creationId xmlns:a16="http://schemas.microsoft.com/office/drawing/2014/main" id="{AA0705F8-B806-4DD4-954D-81D9D549D31F}"/>
              </a:ext>
            </a:extLst>
          </p:cNvPr>
          <p:cNvSpPr>
            <a:spLocks noGrp="1"/>
          </p:cNvSpPr>
          <p:nvPr>
            <p:ph sz="half" idx="1"/>
          </p:nvPr>
        </p:nvSpPr>
        <p:spPr>
          <a:xfrm>
            <a:off x="918483" y="2321781"/>
            <a:ext cx="9038447" cy="4034570"/>
          </a:xfrm>
        </p:spPr>
        <p:txBody>
          <a:bodyPr/>
          <a:lstStyle/>
          <a:p>
            <a:r>
              <a:rPr lang="lt-LT" dirty="0"/>
              <a:t>Kol kuriamas prašymas, kurio sprendiniai tvarkomi, tol šis prašymas yra tik prašymas, tai yra, jo sprendiniai nėra patvirtinti TPDR registro tvarkytojo. Atitinkamai tokie sprendiniai žemėlapio naršyklėje atvaizduojami kaip negaliojantys (šiuo atveju dar negaliojantys).</a:t>
            </a:r>
          </a:p>
          <a:p>
            <a:r>
              <a:rPr lang="lt-LT" dirty="0"/>
              <a:t>Žemėlapio naršyklėje vykdant sprendinių tvarkymą, galima pasirinkti galiojančią sprendinių versiją – tokiu atveju naudotojui perjungiama žemėlapio naršyklė į peržiūros režimą (galiojantys sprendiniai </a:t>
            </a:r>
            <a:r>
              <a:rPr lang="lt-LT"/>
              <a:t>tik peržiūrimi).</a:t>
            </a:r>
            <a:endParaRPr lang="lt-LT" dirty="0"/>
          </a:p>
        </p:txBody>
      </p:sp>
    </p:spTree>
    <p:extLst>
      <p:ext uri="{BB962C8B-B14F-4D97-AF65-F5344CB8AC3E}">
        <p14:creationId xmlns:p14="http://schemas.microsoft.com/office/powerpoint/2010/main" val="344438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286194" y="0"/>
            <a:ext cx="9868276" cy="966057"/>
          </a:xfrm>
        </p:spPr>
        <p:txBody>
          <a:bodyPr>
            <a:normAutofit/>
          </a:bodyPr>
          <a:lstStyle/>
          <a:p>
            <a:pPr algn="ctr">
              <a:lnSpc>
                <a:spcPct val="115000"/>
              </a:lnSpc>
              <a:spcAft>
                <a:spcPts val="1000"/>
              </a:spcAft>
            </a:pPr>
            <a:r>
              <a:rPr lang="lt-LT" sz="1800" kern="100" dirty="0">
                <a:effectLst/>
                <a:latin typeface="Arial" panose="020B0604020202020204" pitchFamily="34" charset="0"/>
                <a:ea typeface="Calibri" panose="020F0502020204030204" pitchFamily="34" charset="0"/>
                <a:cs typeface="Times New Roman" panose="02020603050405020304" pitchFamily="18" charset="0"/>
              </a:rPr>
              <a:t>TPDRIS GENERUOJAMŲ DOKUMENTŲ SĄRAŠAS</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aveikslėlis 9">
            <a:extLst>
              <a:ext uri="{FF2B5EF4-FFF2-40B4-BE49-F238E27FC236}">
                <a16:creationId xmlns:a16="http://schemas.microsoft.com/office/drawing/2014/main" id="{1A567256-8704-1F43-4B45-3F67A8EA23B0}"/>
              </a:ext>
            </a:extLst>
          </p:cNvPr>
          <p:cNvPicPr>
            <a:picLocks noChangeAspect="1"/>
          </p:cNvPicPr>
          <p:nvPr/>
        </p:nvPicPr>
        <p:blipFill>
          <a:blip r:embed="rId2"/>
          <a:stretch>
            <a:fillRect/>
          </a:stretch>
        </p:blipFill>
        <p:spPr>
          <a:xfrm>
            <a:off x="950615" y="718798"/>
            <a:ext cx="8960061" cy="5985293"/>
          </a:xfrm>
          <a:prstGeom prst="rect">
            <a:avLst/>
          </a:prstGeom>
        </p:spPr>
      </p:pic>
    </p:spTree>
    <p:extLst>
      <p:ext uri="{BB962C8B-B14F-4D97-AF65-F5344CB8AC3E}">
        <p14:creationId xmlns:p14="http://schemas.microsoft.com/office/powerpoint/2010/main" val="122705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289710" y="1"/>
            <a:ext cx="9818163" cy="679010"/>
          </a:xfrm>
        </p:spPr>
        <p:txBody>
          <a:bodyPr>
            <a:normAutofit/>
          </a:bodyPr>
          <a:lstStyle/>
          <a:p>
            <a:pPr algn="ctr">
              <a:lnSpc>
                <a:spcPct val="115000"/>
              </a:lnSpc>
              <a:spcAft>
                <a:spcPts val="1000"/>
              </a:spcAft>
            </a:pPr>
            <a:r>
              <a:rPr lang="lt-LT" sz="1800" dirty="0"/>
              <a:t>Dėl TPD korektūrų pagal TPĮ 28 str. 9 dalį</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rPr>
              <a:t>Pasiūlymas: </a:t>
            </a:r>
            <a:r>
              <a:rPr lang="lt-LT" sz="1500" i="1" dirty="0">
                <a:latin typeface="Verdana" panose="020B0604030504040204" pitchFamily="34" charset="0"/>
                <a:ea typeface="Verdana" panose="020B0604030504040204" pitchFamily="34"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Keliant į TPDRIS informacinį pranešimą apie TPD koregavimą TPĮ 28 straipsnio 9 dalyje numatytais atvejais,  būtų tikslinga sukurti galimybę rinktis TPD tipą, kuriame atsispindėtų, kad tai  TPD koregavimas supaprastinta viešinimo tvarka“.</a:t>
            </a:r>
            <a:endParaRPr lang="lt-LT" sz="1500" i="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a:t>
            </a:r>
            <a:r>
              <a:rPr lang="lt-LT" sz="1500" i="1" dirty="0">
                <a:latin typeface="Verdana" panose="020B0604030504040204" pitchFamily="34" charset="0"/>
                <a:ea typeface="Verdana" panose="020B0604030504040204" pitchFamily="34" charset="0"/>
                <a:cs typeface="Times New Roman" panose="02020603050405020304" pitchFamily="18" charset="0"/>
              </a:rPr>
              <a:t> </a:t>
            </a:r>
            <a:r>
              <a:rPr lang="lt-LT" sz="1500" dirty="0">
                <a:latin typeface="Verdana" panose="020B0604030504040204" pitchFamily="34" charset="0"/>
                <a:ea typeface="Verdana" panose="020B0604030504040204" pitchFamily="34" charset="0"/>
                <a:cs typeface="Times New Roman" panose="02020603050405020304" pitchFamily="18" charset="0"/>
              </a:rPr>
              <a:t>Įvertinsime pateiktą pasiūlymą.</a:t>
            </a:r>
          </a:p>
          <a:p>
            <a:pPr marL="0" indent="0" algn="just">
              <a:buNone/>
            </a:pPr>
            <a:endParaRPr lang="en-US"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i="1" dirty="0">
                <a:effectLst/>
                <a:latin typeface="Verdana" panose="020B0604030504040204" pitchFamily="34" charset="0"/>
                <a:ea typeface="Verdana" panose="020B0604030504040204" pitchFamily="34" charset="0"/>
                <a:cs typeface="Times New Roman" panose="02020603050405020304" pitchFamily="18" charset="0"/>
              </a:rPr>
              <a:t>Kodėl detaliojo plano koregavimui supaprastinta tvarka (pagal TPĮ 28 str. 9 d.) paslauga  sukuriama </a:t>
            </a:r>
            <a:r>
              <a:rPr lang="lt-LT" sz="1500" b="1" i="1" dirty="0">
                <a:effectLst/>
                <a:latin typeface="Verdana" panose="020B0604030504040204" pitchFamily="34" charset="0"/>
                <a:ea typeface="Verdana" panose="020B0604030504040204" pitchFamily="34" charset="0"/>
                <a:cs typeface="Times New Roman" panose="02020603050405020304" pitchFamily="18" charset="0"/>
              </a:rPr>
              <a:t>įkeliant informacinį pranešimą apie parengtus sprendinius </a:t>
            </a:r>
            <a:r>
              <a:rPr lang="lt-LT" sz="1500" i="1" dirty="0">
                <a:effectLst/>
                <a:latin typeface="Verdana" panose="020B0604030504040204" pitchFamily="34" charset="0"/>
                <a:ea typeface="Verdana" panose="020B0604030504040204" pitchFamily="34" charset="0"/>
                <a:cs typeface="Times New Roman" panose="02020603050405020304" pitchFamily="18" charset="0"/>
              </a:rPr>
              <a:t>(pagal Visuomenės informavimo nuostatus, rengiant projektus supaprastinta tvarka, informacija apie projekto rengimo pradžią nėra skelbiama)? Ar prieš įkeliant skelbimą neturėtų būti pirma sukeliami parengti sprendiniai? Skelbime be viešinimo datų (kurias sunku susidėlioti, nes neaišku, kada organizatorius sukurs paslaugą) dar reikia nurodyti ir paslaugus numerį, kurio dar nėra. Sukėlus sprendinius, </a:t>
            </a:r>
            <a:r>
              <a:rPr lang="lt-LT" sz="1500" b="1" i="1" dirty="0">
                <a:effectLst/>
                <a:latin typeface="Verdana" panose="020B0604030504040204" pitchFamily="34" charset="0"/>
                <a:ea typeface="Verdana" panose="020B0604030504040204" pitchFamily="34" charset="0"/>
                <a:cs typeface="Times New Roman" panose="02020603050405020304" pitchFamily="18" charset="0"/>
              </a:rPr>
              <a:t>vėl keliame tą patį informacinį pranešimą (!)</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kartais jau su pakoreguotomis viešinimo datomis, o senasis skelbimas lieka galioti - tai klaidinanti informacija. Ar neturėtų paslaugos kūrimas prasidėti nuo kokio nors kito dokumento įkėlimo?”</a:t>
            </a:r>
          </a:p>
          <a:p>
            <a:pPr marL="0" indent="0" algn="just">
              <a:buNone/>
            </a:pPr>
            <a:endParaRPr lang="lt-LT" sz="1500"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a:t>
            </a:r>
            <a:r>
              <a:rPr lang="en-US" sz="1500" b="1" dirty="0">
                <a:latin typeface="Verdana" panose="020B0604030504040204" pitchFamily="34" charset="0"/>
                <a:ea typeface="Verdana" panose="020B0604030504040204" pitchFamily="34" charset="0"/>
                <a:cs typeface="Times New Roman" panose="02020603050405020304" pitchFamily="18" charset="0"/>
              </a:rPr>
              <a:t> </a:t>
            </a:r>
            <a:r>
              <a:rPr lang="lt-LT" sz="1500" dirty="0">
                <a:latin typeface="Verdana" panose="020B0604030504040204" pitchFamily="34" charset="0"/>
                <a:ea typeface="Verdana" panose="020B0604030504040204" pitchFamily="34" charset="0"/>
                <a:cs typeface="Times New Roman" panose="02020603050405020304" pitchFamily="18" charset="0"/>
              </a:rPr>
              <a:t>Įvertinsime pateiktą pasiūlymą.</a:t>
            </a: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30447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289710" y="1"/>
            <a:ext cx="9818163" cy="679010"/>
          </a:xfrm>
        </p:spPr>
        <p:txBody>
          <a:bodyPr>
            <a:normAutofit/>
          </a:bodyPr>
          <a:lstStyle/>
          <a:p>
            <a:pPr algn="ctr">
              <a:lnSpc>
                <a:spcPct val="115000"/>
              </a:lnSpc>
              <a:spcAft>
                <a:spcPts val="1000"/>
              </a:spcAft>
            </a:pPr>
            <a:r>
              <a:rPr lang="lt-LT" sz="1800" dirty="0"/>
              <a:t>Dėl TPD korektūrų pagal TPĮ 28 str. 9 dalį</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b="1" i="1"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Dar dėl DP koregavimo supaprastinta tvarka – kodėl praėjus viešinimui nėra galimybės įkelti visuomenės dalyvavimo ataskaitos ir kitų, su viešinimu susijusių duomenų – skelbimų internete, informacinio stendo fotofiksacijos ir kt.? Kol kas informaciją įkeliame koreguodami informacinį pranešimą“.</a:t>
            </a:r>
            <a:endParaRPr lang="lt-LT" sz="1500" i="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Informacija susijusi su atliktomis viešinimo procedūromis TPDRIS skelbiama dokumente „Su koreguojamo TPD sprendiniais susiję dokumentai“.</a:t>
            </a:r>
          </a:p>
        </p:txBody>
      </p:sp>
    </p:spTree>
    <p:extLst>
      <p:ext uri="{BB962C8B-B14F-4D97-AF65-F5344CB8AC3E}">
        <p14:creationId xmlns:p14="http://schemas.microsoft.com/office/powerpoint/2010/main" val="2173453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405302" y="131275"/>
            <a:ext cx="9818163" cy="679010"/>
          </a:xfrm>
        </p:spPr>
        <p:txBody>
          <a:bodyPr>
            <a:normAutofit/>
          </a:bodyPr>
          <a:lstStyle/>
          <a:p>
            <a:pPr algn="ctr">
              <a:lnSpc>
                <a:spcPct val="115000"/>
              </a:lnSpc>
              <a:spcAft>
                <a:spcPts val="1000"/>
              </a:spcAft>
            </a:pPr>
            <a:r>
              <a:rPr lang="lt-LT" sz="1800" dirty="0"/>
              <a:t>Dėl TPDRIS skelbiamų dokumentų atvaizdavimo teritorijų planavimo procese</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i="1"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DP rengimo arba baigiamajame etape užsakius trūkstamas sąlygas, projektas nusikelia į parengiamąjį etapą ir sistema nebeleidžia įkelti jokių dokumentų. Dėl kokių priežasčių atsirado toks apribojimas?“.</a:t>
            </a:r>
            <a:endParaRPr lang="lt-LT" sz="1500" i="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TPDRIS teritorijų planavimo sąlygos yra parengiamojo etapo dokumentas, todėl, pateikus prašymą išduoti teritorijos planavimo sąlygas, sistemoje atvaizduojamas parengiamasis etapas. Pateikus prašymą išduoti planavimo sąlygas, neleidžiama teikti kitų dokumentų, nes nėra žinomas teritorijos planavimo sąlygas išduodančios institucijos sprendimas (pvz.: gali būti paskelbtas sprendimas „Motyvuotas atsisakymas išduoti teritorijos planavimo sąlygas“, o tai reikštų, kad pagal </a:t>
            </a:r>
            <a:r>
              <a:rPr lang="lt-LT" sz="1500" b="0" i="0" dirty="0">
                <a:solidFill>
                  <a:srgbClr val="000000"/>
                </a:solidFill>
                <a:effectLst/>
                <a:latin typeface="Verdana" panose="020B0604030504040204" pitchFamily="34" charset="0"/>
                <a:ea typeface="Verdana" panose="020B0604030504040204" pitchFamily="34" charset="0"/>
              </a:rPr>
              <a:t>Teritorijos planavimo sąlygų išdavimo tvarkos aprašo 9 punktą </a:t>
            </a:r>
            <a:r>
              <a:rPr lang="lt-LT" sz="1500" dirty="0">
                <a:latin typeface="Verdana" panose="020B0604030504040204" pitchFamily="34" charset="0"/>
                <a:ea typeface="Verdana" panose="020B0604030504040204" pitchFamily="34" charset="0"/>
                <a:cs typeface="Times New Roman" panose="02020603050405020304" pitchFamily="18" charset="0"/>
              </a:rPr>
              <a:t>negalima vykdyti proceso toliau).</a:t>
            </a:r>
          </a:p>
          <a:p>
            <a:pPr marL="0" indent="0" algn="just">
              <a:buNone/>
            </a:pPr>
            <a:endParaRPr lang="lt-LT" sz="1500"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lt-LT" sz="15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99989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405302" y="131275"/>
            <a:ext cx="9818163" cy="679010"/>
          </a:xfrm>
        </p:spPr>
        <p:txBody>
          <a:bodyPr>
            <a:normAutofit/>
          </a:bodyPr>
          <a:lstStyle/>
          <a:p>
            <a:pPr algn="ctr">
              <a:lnSpc>
                <a:spcPct val="115000"/>
              </a:lnSpc>
              <a:spcAft>
                <a:spcPts val="1000"/>
              </a:spcAft>
            </a:pPr>
            <a:r>
              <a:rPr lang="lt-LT" sz="1800" dirty="0"/>
              <a:t>Dėl „senų“ TPD registravimo ir duomenų papildymo TPDR</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i="1"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Kai reikia papildyti senus TPD, kurie buvo registruoti sena tvarka, be brėžinių, erdvinių duomenų, aiškinamųjų raštų ir pan., dabartinis TPDR meta klaidą, kai į TPDR sukeliami nuskenuoti iš popierinių bylų dokumentai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pdf</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tif</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formatais. TPDR priima tokius dokumentus tik tada, kai sukuriama pasirašyta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adoc</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byla su visa seno TPD dokumentacija. Įkėlus tokią bylą prie pasirašytų dokumentų, iš jos sukelti aiškinamieji raštai, tvirtinimo dokumentai, brėžiniai, sistemai tinka. Taip neturėtų būti, sistema turėtų priimti skenuotus dokumentus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pdf</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tif</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formatais be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adoc</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kūrimo, nes normaliai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adoc</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tvirtinimo dokumentai dabartiniu metu kuriami dokumentų valdymo sistemose, o TPD sprendinių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adoc</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kuria ir pasirašo projektų vadovai“.</a:t>
            </a:r>
            <a:endParaRPr lang="lt-LT" sz="1500" b="1" i="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Norint TPDR įregistruoti „seną“ ar papildyti TPDR įregistruotą TPD trūkstamais duomenimis, teikiamas prašymas įregistruoti arba koreguoti TPD. Sistema priima tiek skanuotus, tiek </a:t>
            </a:r>
            <a:r>
              <a:rPr lang="lt-LT" sz="1500" dirty="0" err="1">
                <a:latin typeface="Verdana" panose="020B0604030504040204" pitchFamily="34" charset="0"/>
                <a:ea typeface="Verdana" panose="020B0604030504040204" pitchFamily="34" charset="0"/>
                <a:cs typeface="Times New Roman" panose="02020603050405020304" pitchFamily="18" charset="0"/>
              </a:rPr>
              <a:t>adoc</a:t>
            </a:r>
            <a:r>
              <a:rPr lang="lt-LT" sz="1500" dirty="0">
                <a:latin typeface="Verdana" panose="020B0604030504040204" pitchFamily="34" charset="0"/>
                <a:ea typeface="Verdana" panose="020B0604030504040204" pitchFamily="34" charset="0"/>
                <a:cs typeface="Times New Roman" panose="02020603050405020304" pitchFamily="18" charset="0"/>
              </a:rPr>
              <a:t> formato bylas su galiojančiais parašais. Pažymėtina, kad privalomai pasirašomas prašymas su jame pateikta informacija.</a:t>
            </a:r>
          </a:p>
          <a:p>
            <a:pPr marL="0" indent="0" algn="just">
              <a:buNone/>
            </a:pPr>
            <a:endParaRPr lang="lt-LT" sz="15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74195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405302" y="131275"/>
            <a:ext cx="9818163" cy="679010"/>
          </a:xfrm>
        </p:spPr>
        <p:txBody>
          <a:bodyPr>
            <a:normAutofit/>
          </a:bodyPr>
          <a:lstStyle/>
          <a:p>
            <a:pPr algn="ctr">
              <a:lnSpc>
                <a:spcPct val="115000"/>
              </a:lnSpc>
              <a:spcAft>
                <a:spcPts val="1000"/>
              </a:spcAft>
            </a:pPr>
            <a:r>
              <a:rPr lang="lt-LT" sz="1800" dirty="0"/>
              <a:t>Dėl „senų“ TPD registravimo ir duomenų papildymo TPDR</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Yra tokių senų TPD, kurie buvo tvirtinti dar rajono valdybos. TPDR leidžia tvirtintoją pasirinkti tik iš meniu – taryba arba administracijos direktorius. Ką daryti kai TPD buvo patvirtintas rajono valdybos? “</a:t>
            </a:r>
            <a:r>
              <a:rPr lang="lt-LT" sz="1500" dirty="0">
                <a:effectLst/>
                <a:latin typeface="Verdana" panose="020B0604030504040204" pitchFamily="34" charset="0"/>
                <a:ea typeface="Verdana" panose="020B0604030504040204" pitchFamily="34" charset="0"/>
                <a:cs typeface="Times New Roman" panose="02020603050405020304" pitchFamily="18" charset="0"/>
              </a:rPr>
              <a:t>.</a:t>
            </a: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Informuojame, kad TPDR galima pasirinkti savivaldybių valdybas.</a:t>
            </a: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i="1"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Pildant trūkstamais duomenimis TPDR, sistema neleisdavo pateikti prašymo DP papildymui be minimalių erdvinių duomenų – galiojimo ribos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dp_riba.shp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ir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dp_reglam_z.shp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bei bent vieno brėžinio (pagrindinio). Dabar sistemai užtenka ir sukelto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adoc</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ir iš jo išimtų trijų dokumentų: tvirtinimo dokumento, aiškinamojo rašto, pagrindinio brėžinio ir dėl erdvinių nebuvimo ji klaidos nefiksuoja. Ar čia buvo kas nors sistemoje pakeista?“.</a:t>
            </a:r>
            <a:endParaRPr lang="lt-LT" sz="1500" b="1" i="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jei TPDR įregistruotas TPD, kurio planavimo pradžia nurodoma iki 2014-01-01,  papildomas informacija, sistema turi reikalauti TPD galiojimo ribos. Jei, jos nereikalauja, prašome informuoti </a:t>
            </a:r>
            <a:r>
              <a:rPr lang="en-US" sz="1500" dirty="0">
                <a:latin typeface="Verdana" panose="020B0604030504040204" pitchFamily="34" charset="0"/>
                <a:ea typeface="Verdana" panose="020B0604030504040204" pitchFamily="34" charset="0"/>
                <a:cs typeface="Times New Roman" panose="02020603050405020304" pitchFamily="18" charset="0"/>
              </a:rPr>
              <a:t>el. pa</a:t>
            </a:r>
            <a:r>
              <a:rPr lang="lt-LT" sz="1500" dirty="0" err="1">
                <a:latin typeface="Verdana" panose="020B0604030504040204" pitchFamily="34" charset="0"/>
                <a:ea typeface="Verdana" panose="020B0604030504040204" pitchFamily="34" charset="0"/>
                <a:cs typeface="Times New Roman" panose="02020603050405020304" pitchFamily="18" charset="0"/>
              </a:rPr>
              <a:t>štu</a:t>
            </a:r>
            <a:r>
              <a:rPr lang="lt-LT" sz="1500" dirty="0">
                <a:latin typeface="Verdana" panose="020B0604030504040204" pitchFamily="34" charset="0"/>
                <a:ea typeface="Verdana" panose="020B0604030504040204" pitchFamily="34" charset="0"/>
                <a:cs typeface="Times New Roman" panose="02020603050405020304" pitchFamily="18" charset="0"/>
              </a:rPr>
              <a:t> </a:t>
            </a:r>
            <a:r>
              <a:rPr lang="lt-LT" sz="1500" dirty="0">
                <a:latin typeface="Verdana" panose="020B0604030504040204" pitchFamily="34" charset="0"/>
                <a:ea typeface="Verdana" panose="020B0604030504040204" pitchFamily="34" charset="0"/>
                <a:cs typeface="Times New Roman" panose="02020603050405020304" pitchFamily="18" charset="0"/>
                <a:hlinkClick r:id="rId2"/>
              </a:rPr>
              <a:t>vartai</a:t>
            </a:r>
            <a:r>
              <a:rPr lang="en-US" sz="1500" dirty="0">
                <a:latin typeface="Verdana" panose="020B0604030504040204" pitchFamily="34" charset="0"/>
                <a:ea typeface="Verdana" panose="020B0604030504040204" pitchFamily="34" charset="0"/>
                <a:cs typeface="Times New Roman" panose="02020603050405020304" pitchFamily="18" charset="0"/>
                <a:hlinkClick r:id="rId2"/>
              </a:rPr>
              <a:t>@vtpsi.lt</a:t>
            </a:r>
            <a:r>
              <a:rPr lang="en-US" sz="1500" dirty="0">
                <a:latin typeface="Verdana" panose="020B0604030504040204" pitchFamily="34" charset="0"/>
                <a:ea typeface="Verdana" panose="020B0604030504040204" pitchFamily="34" charset="0"/>
                <a:cs typeface="Times New Roman" panose="02020603050405020304" pitchFamily="18" charset="0"/>
              </a:rPr>
              <a:t> </a:t>
            </a:r>
            <a:r>
              <a:rPr lang="lt-LT" sz="1500" dirty="0">
                <a:latin typeface="Verdana" panose="020B0604030504040204" pitchFamily="34" charset="0"/>
                <a:ea typeface="Verdana" panose="020B0604030504040204" pitchFamily="34" charset="0"/>
                <a:cs typeface="Times New Roman" panose="02020603050405020304" pitchFamily="18" charset="0"/>
              </a:rPr>
              <a:t>.</a:t>
            </a:r>
          </a:p>
        </p:txBody>
      </p:sp>
    </p:spTree>
    <p:extLst>
      <p:ext uri="{BB962C8B-B14F-4D97-AF65-F5344CB8AC3E}">
        <p14:creationId xmlns:p14="http://schemas.microsoft.com/office/powerpoint/2010/main" val="277812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6CE0-D2BA-DE72-0AEE-861F30A51AB7}"/>
              </a:ext>
            </a:extLst>
          </p:cNvPr>
          <p:cNvSpPr>
            <a:spLocks noGrp="1"/>
          </p:cNvSpPr>
          <p:nvPr>
            <p:ph type="ctrTitle"/>
          </p:nvPr>
        </p:nvSpPr>
        <p:spPr>
          <a:xfrm>
            <a:off x="992554" y="927672"/>
            <a:ext cx="10480431" cy="2387600"/>
          </a:xfrm>
        </p:spPr>
        <p:txBody>
          <a:bodyPr/>
          <a:lstStyle/>
          <a:p>
            <a:r>
              <a:rPr lang="lt-LT" dirty="0"/>
              <a:t>Klausimų aptarimas</a:t>
            </a:r>
            <a:endParaRPr lang="en-US" dirty="0"/>
          </a:p>
        </p:txBody>
      </p:sp>
    </p:spTree>
    <p:extLst>
      <p:ext uri="{BB962C8B-B14F-4D97-AF65-F5344CB8AC3E}">
        <p14:creationId xmlns:p14="http://schemas.microsoft.com/office/powerpoint/2010/main" val="478465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405302" y="131275"/>
            <a:ext cx="9818163" cy="679010"/>
          </a:xfrm>
        </p:spPr>
        <p:txBody>
          <a:bodyPr>
            <a:normAutofit/>
          </a:bodyPr>
          <a:lstStyle/>
          <a:p>
            <a:pPr algn="ctr">
              <a:lnSpc>
                <a:spcPct val="115000"/>
              </a:lnSpc>
              <a:spcAft>
                <a:spcPts val="1000"/>
              </a:spcAft>
            </a:pPr>
            <a:r>
              <a:rPr lang="lt-LT" sz="1800" dirty="0"/>
              <a:t>Dėl „senų“ TPD registravimo ir duomenų papildymo TPDR</a:t>
            </a:r>
            <a:endParaRPr lang="lt-L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urinio vietos rezervavimo ženklas 3">
            <a:extLst>
              <a:ext uri="{FF2B5EF4-FFF2-40B4-BE49-F238E27FC236}">
                <a16:creationId xmlns:a16="http://schemas.microsoft.com/office/drawing/2014/main" id="{4DA7FE0B-EFCD-CB36-76B6-028834C97BDC}"/>
              </a:ext>
            </a:extLst>
          </p:cNvPr>
          <p:cNvSpPr>
            <a:spLocks noGrp="1"/>
          </p:cNvSpPr>
          <p:nvPr>
            <p:ph sz="half" idx="1"/>
          </p:nvPr>
        </p:nvSpPr>
        <p:spPr>
          <a:xfrm>
            <a:off x="733331" y="1095471"/>
            <a:ext cx="9162106" cy="4934137"/>
          </a:xfrm>
        </p:spPr>
        <p:txBody>
          <a:bodyPr>
            <a:noAutofit/>
          </a:bodyPr>
          <a:lstStyle/>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Klausimas: </a:t>
            </a:r>
            <a:r>
              <a:rPr lang="lt-LT" sz="1500" dirty="0">
                <a:latin typeface="Verdana" panose="020B0604030504040204" pitchFamily="34" charset="0"/>
                <a:ea typeface="Verdana" panose="020B0604030504040204" pitchFamily="34" charset="0"/>
                <a:cs typeface="Times New Roman" panose="02020603050405020304" pitchFamily="18" charset="0"/>
              </a:rPr>
              <a:t>„</a:t>
            </a:r>
            <a:r>
              <a:rPr lang="lt-LT" sz="1500" i="1" dirty="0">
                <a:effectLst/>
                <a:latin typeface="Verdana" panose="020B0604030504040204" pitchFamily="34" charset="0"/>
                <a:ea typeface="Verdana" panose="020B0604030504040204" pitchFamily="34" charset="0"/>
                <a:cs typeface="Times New Roman" panose="02020603050405020304" pitchFamily="18" charset="0"/>
              </a:rPr>
              <a:t>Pildant trūkstamais erdviniais duomenimis TPDR, detaliųjų planų atveju sistemai būtinai reikėjo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dp_riba.shp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ir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dp_reglam_z.shp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Tai reiškė, kad registro tvarkytojo darbuotojas turėjo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vektorizuoti</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rastrinius brėžinius ir braižyti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dp_reglam_z.shp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o tai yra visiškai nelogiška, nes registro tvarkytojas nėra rengėjas ir neturėtų to iš viso daryti, taip pat daugelių senų DP negalima net pritempti prie dabar galiojančios erdvinių duomenų specifikacijos. 2024-10-14 atliekant seno DP papildymą erdviniais duomenimis jau užtekto tik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dp_riba.shp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ar tai reiškia, kad sistema daugiau nereiklaus iš tokių senų DP dar ir </a:t>
            </a:r>
            <a:r>
              <a:rPr lang="lt-LT" sz="1500" i="1" dirty="0" err="1">
                <a:effectLst/>
                <a:latin typeface="Verdana" panose="020B0604030504040204" pitchFamily="34" charset="0"/>
                <a:ea typeface="Verdana" panose="020B0604030504040204" pitchFamily="34" charset="0"/>
                <a:cs typeface="Times New Roman" panose="02020603050405020304" pitchFamily="18" charset="0"/>
              </a:rPr>
              <a:t>dp_reglam_z.shp</a:t>
            </a:r>
            <a:r>
              <a:rPr lang="lt-LT" sz="1500" i="1" dirty="0">
                <a:effectLst/>
                <a:latin typeface="Verdana" panose="020B0604030504040204" pitchFamily="34" charset="0"/>
                <a:ea typeface="Verdana" panose="020B0604030504040204" pitchFamily="34" charset="0"/>
                <a:cs typeface="Times New Roman" panose="02020603050405020304" pitchFamily="18" charset="0"/>
              </a:rPr>
              <a:t> sluoksnio? </a:t>
            </a:r>
            <a:r>
              <a:rPr lang="lt-LT" sz="1500" dirty="0">
                <a:effectLst/>
                <a:latin typeface="Verdana" panose="020B0604030504040204" pitchFamily="34" charset="0"/>
                <a:ea typeface="Verdana" panose="020B0604030504040204" pitchFamily="34" charset="0"/>
                <a:cs typeface="Times New Roman" panose="02020603050405020304" pitchFamily="18" charset="0"/>
              </a:rPr>
              <a:t>“.</a:t>
            </a:r>
            <a:endParaRPr lang="lt-LT" sz="1500" b="1" dirty="0">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lt-LT" sz="1500" b="1" dirty="0">
                <a:latin typeface="Verdana" panose="020B0604030504040204" pitchFamily="34" charset="0"/>
                <a:ea typeface="Verdana" panose="020B0604030504040204" pitchFamily="34" charset="0"/>
                <a:cs typeface="Times New Roman" panose="02020603050405020304" pitchFamily="18" charset="0"/>
              </a:rPr>
              <a:t>Atsakymas: </a:t>
            </a:r>
            <a:r>
              <a:rPr lang="lt-LT" sz="1500" dirty="0">
                <a:latin typeface="Verdana" panose="020B0604030504040204" pitchFamily="34" charset="0"/>
                <a:ea typeface="Verdana" panose="020B0604030504040204" pitchFamily="34" charset="0"/>
                <a:cs typeface="Times New Roman" panose="02020603050405020304" pitchFamily="18" charset="0"/>
              </a:rPr>
              <a:t>Informuojame, kad jei TPD planavimo pradžios data iki 2014-01-01, privaloma sukelti galiojimo ribą, rastrinį brėžinį, aiškinamąjį raštą ir sprendimą dėl TPD patvirtinimo.</a:t>
            </a:r>
          </a:p>
          <a:p>
            <a:pPr marL="0" indent="0" algn="just">
              <a:buNone/>
            </a:pPr>
            <a:endParaRPr lang="lt-LT" sz="1500" b="1"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51889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7203540" y="5069943"/>
            <a:ext cx="9976919" cy="615636"/>
          </a:xfrm>
        </p:spPr>
        <p:txBody>
          <a:bodyPr>
            <a:normAutofit/>
          </a:bodyPr>
          <a:lstStyle/>
          <a:p>
            <a:r>
              <a:rPr lang="lt-LT" sz="2400" dirty="0"/>
              <a:t>Ačiū už dėmesį</a:t>
            </a:r>
            <a:r>
              <a:rPr lang="en-US" sz="2400" dirty="0"/>
              <a:t>!</a:t>
            </a:r>
            <a:endParaRPr lang="lt-LT" sz="2400" dirty="0"/>
          </a:p>
        </p:txBody>
      </p:sp>
    </p:spTree>
    <p:extLst>
      <p:ext uri="{BB962C8B-B14F-4D97-AF65-F5344CB8AC3E}">
        <p14:creationId xmlns:p14="http://schemas.microsoft.com/office/powerpoint/2010/main" val="158609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a:xfrm>
            <a:off x="918475" y="304603"/>
            <a:ext cx="9020175" cy="1589511"/>
          </a:xfrm>
        </p:spPr>
        <p:txBody>
          <a:bodyPr>
            <a:noAutofit/>
          </a:bodyPr>
          <a:lstStyle/>
          <a:p>
            <a:r>
              <a:rPr lang="lt-LT" sz="1800" dirty="0"/>
              <a:t>TPD derinimo eigoje, keliant naujus dokumentus, buvo pasirinkta ne </a:t>
            </a:r>
            <a:r>
              <a:rPr lang="lt-LT" sz="1800" dirty="0" err="1"/>
              <a:t>versijavimas</a:t>
            </a:r>
            <a:r>
              <a:rPr lang="lt-LT" sz="1800" dirty="0"/>
              <a:t>, o TPD sprendiniai pateikti neaktualizuojant seną versiją (per apsirikimą).</a:t>
            </a:r>
            <a:br>
              <a:rPr lang="lt-LT" sz="1800" dirty="0"/>
            </a:br>
            <a:r>
              <a:rPr lang="lt-LT" sz="1800" dirty="0"/>
              <a:t>Buvo pridedami tik  keli papildomi dokumentai, atliepiant į Komisijos narių pastabas.  TPD derinimo terminas automatiškai buvo pratęstas. </a:t>
            </a:r>
          </a:p>
        </p:txBody>
      </p:sp>
      <p:sp>
        <p:nvSpPr>
          <p:cNvPr id="17" name="Content Placeholder 16">
            <a:extLst>
              <a:ext uri="{FF2B5EF4-FFF2-40B4-BE49-F238E27FC236}">
                <a16:creationId xmlns:a16="http://schemas.microsoft.com/office/drawing/2014/main" id="{6588266E-BC5D-4385-97DB-4EF3E315F618}"/>
              </a:ext>
            </a:extLst>
          </p:cNvPr>
          <p:cNvSpPr>
            <a:spLocks noGrp="1"/>
          </p:cNvSpPr>
          <p:nvPr>
            <p:ph sz="half" idx="1"/>
          </p:nvPr>
        </p:nvSpPr>
        <p:spPr>
          <a:xfrm>
            <a:off x="918483" y="2057400"/>
            <a:ext cx="9038447" cy="4298951"/>
          </a:xfrm>
        </p:spPr>
        <p:txBody>
          <a:bodyPr/>
          <a:lstStyle/>
          <a:p>
            <a:r>
              <a:rPr lang="lt-LT" dirty="0" err="1"/>
              <a:t>Versijuojant</a:t>
            </a:r>
            <a:r>
              <a:rPr lang="lt-LT" dirty="0"/>
              <a:t> sprendinius – terminai nesikeičia</a:t>
            </a:r>
          </a:p>
          <a:p>
            <a:endParaRPr lang="lt-LT" dirty="0"/>
          </a:p>
          <a:p>
            <a:endParaRPr lang="lt-LT" dirty="0"/>
          </a:p>
          <a:p>
            <a:endParaRPr lang="lt-LT" dirty="0"/>
          </a:p>
          <a:p>
            <a:r>
              <a:rPr lang="lt-LT" dirty="0"/>
              <a:t>„Atsukant“ procesą – terminai skaičiuojami iš naujo</a:t>
            </a:r>
          </a:p>
        </p:txBody>
      </p:sp>
      <p:pic>
        <p:nvPicPr>
          <p:cNvPr id="18" name="Content Placeholder 12">
            <a:extLst>
              <a:ext uri="{FF2B5EF4-FFF2-40B4-BE49-F238E27FC236}">
                <a16:creationId xmlns:a16="http://schemas.microsoft.com/office/drawing/2014/main" id="{2CDD4340-D707-4B6C-8F3B-8AF4D6BD5194}"/>
              </a:ext>
            </a:extLst>
          </p:cNvPr>
          <p:cNvPicPr>
            <a:picLocks noChangeAspect="1"/>
          </p:cNvPicPr>
          <p:nvPr/>
        </p:nvPicPr>
        <p:blipFill>
          <a:blip r:embed="rId2"/>
          <a:stretch>
            <a:fillRect/>
          </a:stretch>
        </p:blipFill>
        <p:spPr>
          <a:xfrm>
            <a:off x="1049369" y="4702668"/>
            <a:ext cx="5646909" cy="1653683"/>
          </a:xfrm>
          <a:prstGeom prst="rect">
            <a:avLst/>
          </a:prstGeom>
        </p:spPr>
      </p:pic>
      <p:pic>
        <p:nvPicPr>
          <p:cNvPr id="19" name="Picture 18">
            <a:extLst>
              <a:ext uri="{FF2B5EF4-FFF2-40B4-BE49-F238E27FC236}">
                <a16:creationId xmlns:a16="http://schemas.microsoft.com/office/drawing/2014/main" id="{E70F6293-814E-4154-B156-8C6582A6F1F5}"/>
              </a:ext>
            </a:extLst>
          </p:cNvPr>
          <p:cNvPicPr>
            <a:picLocks noChangeAspect="1"/>
          </p:cNvPicPr>
          <p:nvPr/>
        </p:nvPicPr>
        <p:blipFill>
          <a:blip r:embed="rId3"/>
          <a:stretch>
            <a:fillRect/>
          </a:stretch>
        </p:blipFill>
        <p:spPr>
          <a:xfrm>
            <a:off x="1130883" y="2482217"/>
            <a:ext cx="7132938" cy="1653683"/>
          </a:xfrm>
          <a:prstGeom prst="rect">
            <a:avLst/>
          </a:prstGeom>
        </p:spPr>
      </p:pic>
    </p:spTree>
    <p:extLst>
      <p:ext uri="{BB962C8B-B14F-4D97-AF65-F5344CB8AC3E}">
        <p14:creationId xmlns:p14="http://schemas.microsoft.com/office/powerpoint/2010/main" val="357238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FE0D0-220B-47E3-B626-4DEC13C40AFF}"/>
              </a:ext>
            </a:extLst>
          </p:cNvPr>
          <p:cNvSpPr>
            <a:spLocks noGrp="1"/>
          </p:cNvSpPr>
          <p:nvPr>
            <p:ph type="title"/>
          </p:nvPr>
        </p:nvSpPr>
        <p:spPr>
          <a:xfrm>
            <a:off x="918475" y="304603"/>
            <a:ext cx="9020175" cy="1102778"/>
          </a:xfrm>
        </p:spPr>
        <p:txBody>
          <a:bodyPr>
            <a:normAutofit fontScale="90000"/>
          </a:bodyPr>
          <a:lstStyle/>
          <a:p>
            <a:r>
              <a:rPr lang="lt-LT" dirty="0"/>
              <a:t>Kaip nustatyti sistemoje, kad į elektroninį paštą ateitų pranešimai apie pateiktus dokumentus? </a:t>
            </a:r>
          </a:p>
        </p:txBody>
      </p:sp>
      <p:pic>
        <p:nvPicPr>
          <p:cNvPr id="9" name="Picture 8">
            <a:extLst>
              <a:ext uri="{FF2B5EF4-FFF2-40B4-BE49-F238E27FC236}">
                <a16:creationId xmlns:a16="http://schemas.microsoft.com/office/drawing/2014/main" id="{F6E118E1-F648-4B90-9BCA-E3A7781D958B}"/>
              </a:ext>
            </a:extLst>
          </p:cNvPr>
          <p:cNvPicPr>
            <a:picLocks noChangeAspect="1"/>
          </p:cNvPicPr>
          <p:nvPr/>
        </p:nvPicPr>
        <p:blipFill>
          <a:blip r:embed="rId2"/>
          <a:stretch>
            <a:fillRect/>
          </a:stretch>
        </p:blipFill>
        <p:spPr>
          <a:xfrm>
            <a:off x="4302578" y="3023286"/>
            <a:ext cx="6046612" cy="3311127"/>
          </a:xfrm>
          <a:prstGeom prst="rect">
            <a:avLst/>
          </a:prstGeom>
        </p:spPr>
      </p:pic>
      <p:pic>
        <p:nvPicPr>
          <p:cNvPr id="5" name="Content Placeholder 4">
            <a:extLst>
              <a:ext uri="{FF2B5EF4-FFF2-40B4-BE49-F238E27FC236}">
                <a16:creationId xmlns:a16="http://schemas.microsoft.com/office/drawing/2014/main" id="{7AA169E6-3F6F-42E2-94D2-CD4C2D23B7B4}"/>
              </a:ext>
            </a:extLst>
          </p:cNvPr>
          <p:cNvPicPr>
            <a:picLocks noGrp="1" noChangeAspect="1"/>
          </p:cNvPicPr>
          <p:nvPr>
            <p:ph sz="half" idx="1"/>
          </p:nvPr>
        </p:nvPicPr>
        <p:blipFill>
          <a:blip r:embed="rId3"/>
          <a:stretch>
            <a:fillRect/>
          </a:stretch>
        </p:blipFill>
        <p:spPr>
          <a:xfrm>
            <a:off x="918475" y="1579171"/>
            <a:ext cx="3604572" cy="2888230"/>
          </a:xfrm>
        </p:spPr>
      </p:pic>
    </p:spTree>
    <p:extLst>
      <p:ext uri="{BB962C8B-B14F-4D97-AF65-F5344CB8AC3E}">
        <p14:creationId xmlns:p14="http://schemas.microsoft.com/office/powerpoint/2010/main" val="2764350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D387C-96A3-4881-9A4F-1202799F4BCE}"/>
              </a:ext>
            </a:extLst>
          </p:cNvPr>
          <p:cNvSpPr>
            <a:spLocks noGrp="1"/>
          </p:cNvSpPr>
          <p:nvPr>
            <p:ph type="title"/>
          </p:nvPr>
        </p:nvSpPr>
        <p:spPr>
          <a:xfrm>
            <a:off x="918475" y="304603"/>
            <a:ext cx="9020175" cy="1134583"/>
          </a:xfrm>
        </p:spPr>
        <p:txBody>
          <a:bodyPr>
            <a:normAutofit fontScale="90000"/>
          </a:bodyPr>
          <a:lstStyle/>
          <a:p>
            <a:r>
              <a:rPr lang="lt-LT" dirty="0"/>
              <a:t>Kai kurių atstovaujančių asmenų pareigos keitėsi, ar dėl to sistemoje jie galės vykdyti priskirtas funkcijas? </a:t>
            </a:r>
          </a:p>
        </p:txBody>
      </p:sp>
      <p:sp>
        <p:nvSpPr>
          <p:cNvPr id="3" name="Content Placeholder 2">
            <a:extLst>
              <a:ext uri="{FF2B5EF4-FFF2-40B4-BE49-F238E27FC236}">
                <a16:creationId xmlns:a16="http://schemas.microsoft.com/office/drawing/2014/main" id="{88530D79-918F-4429-B9E0-4E9D46D79E05}"/>
              </a:ext>
            </a:extLst>
          </p:cNvPr>
          <p:cNvSpPr>
            <a:spLocks noGrp="1"/>
          </p:cNvSpPr>
          <p:nvPr>
            <p:ph sz="half" idx="1"/>
          </p:nvPr>
        </p:nvSpPr>
        <p:spPr>
          <a:xfrm>
            <a:off x="918483" y="1749287"/>
            <a:ext cx="9038447" cy="4607064"/>
          </a:xfrm>
        </p:spPr>
        <p:txBody>
          <a:bodyPr>
            <a:normAutofit lnSpcReduction="10000"/>
          </a:bodyPr>
          <a:lstStyle/>
          <a:p>
            <a:r>
              <a:rPr lang="lt-LT" dirty="0"/>
              <a:t>Jeigu pasikeitimai buvo iki 2024-06-18, tai visi profilių pakeitimai migravo iš seno TPDRIS į TPS VARTUS (atitinkamai matomi modernizuotame TPDRIS)</a:t>
            </a:r>
          </a:p>
          <a:p>
            <a:r>
              <a:rPr lang="lt-LT" dirty="0"/>
              <a:t>Jeigu pareigos keitėsi naudotojams, kurie prie sistemos jungėsi tarnautojo pažymėjimo priemonėmis po 2024-06-18, tai TPS Vartai automatiškai iš VATAR gauna pakeitimus ir tokiu atveju naudotojai gali nebeturėti anksčiau turėtų prieigos teisių (pasikeitus pareigom, paprastai VATAR keičiama paskirta pozicija, kas į TPS Vartus ateina kaip naujas profilis – atitinkamai senas profilis </a:t>
            </a:r>
            <a:r>
              <a:rPr lang="lt-LT" dirty="0" err="1"/>
              <a:t>deaktyvuojamas</a:t>
            </a:r>
            <a:r>
              <a:rPr lang="lt-LT" dirty="0"/>
              <a:t> ir sukuriamas naujas profilis, kuris neturi ankstesnio profilio prieigos teisių).</a:t>
            </a:r>
          </a:p>
        </p:txBody>
      </p:sp>
    </p:spTree>
    <p:extLst>
      <p:ext uri="{BB962C8B-B14F-4D97-AF65-F5344CB8AC3E}">
        <p14:creationId xmlns:p14="http://schemas.microsoft.com/office/powerpoint/2010/main" val="278345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D9240-8E4F-4597-87DE-F92F256E2392}"/>
              </a:ext>
            </a:extLst>
          </p:cNvPr>
          <p:cNvSpPr>
            <a:spLocks noGrp="1"/>
          </p:cNvSpPr>
          <p:nvPr>
            <p:ph type="title"/>
          </p:nvPr>
        </p:nvSpPr>
        <p:spPr>
          <a:xfrm>
            <a:off x="918475" y="304603"/>
            <a:ext cx="9020175" cy="1134583"/>
          </a:xfrm>
        </p:spPr>
        <p:txBody>
          <a:bodyPr>
            <a:normAutofit fontScale="90000"/>
          </a:bodyPr>
          <a:lstStyle/>
          <a:p>
            <a:r>
              <a:rPr lang="lt-LT" dirty="0"/>
              <a:t>Prašytume pademonstruoti išrašų išdavimo procedūrą, gavus tokį pranešimą. Tarp gautų prašymų TPDR-e tokia </a:t>
            </a:r>
            <a:r>
              <a:rPr lang="lt-LT" dirty="0" err="1"/>
              <a:t>info</a:t>
            </a:r>
            <a:r>
              <a:rPr lang="lt-LT" dirty="0"/>
              <a:t> nerodoma </a:t>
            </a:r>
          </a:p>
        </p:txBody>
      </p:sp>
      <p:sp>
        <p:nvSpPr>
          <p:cNvPr id="3" name="Content Placeholder 2">
            <a:extLst>
              <a:ext uri="{FF2B5EF4-FFF2-40B4-BE49-F238E27FC236}">
                <a16:creationId xmlns:a16="http://schemas.microsoft.com/office/drawing/2014/main" id="{C8CAB169-29B6-4503-9EA9-40BD6CB51B60}"/>
              </a:ext>
            </a:extLst>
          </p:cNvPr>
          <p:cNvSpPr>
            <a:spLocks noGrp="1"/>
          </p:cNvSpPr>
          <p:nvPr>
            <p:ph sz="half" idx="1"/>
          </p:nvPr>
        </p:nvSpPr>
        <p:spPr>
          <a:xfrm>
            <a:off x="918483" y="1757238"/>
            <a:ext cx="9038447" cy="4599113"/>
          </a:xfrm>
        </p:spPr>
        <p:txBody>
          <a:bodyPr/>
          <a:lstStyle/>
          <a:p>
            <a:r>
              <a:rPr lang="lt-LT" dirty="0"/>
              <a:t>TPDR bet kuris prisijungęs naudotojas gali suformuoti prašymą išrašui</a:t>
            </a:r>
          </a:p>
          <a:p>
            <a:r>
              <a:rPr lang="lt-LT" dirty="0"/>
              <a:t>Pateiktas prašymas vykdomas automatiniu būdu</a:t>
            </a:r>
          </a:p>
          <a:p>
            <a:r>
              <a:rPr lang="lt-LT" dirty="0"/>
              <a:t>TPDR suformuoja užsakytą išrašą ir pasirašo el. spaudu.</a:t>
            </a:r>
          </a:p>
          <a:p>
            <a:endParaRPr lang="lt-LT" dirty="0"/>
          </a:p>
        </p:txBody>
      </p:sp>
      <p:pic>
        <p:nvPicPr>
          <p:cNvPr id="5" name="Picture 4">
            <a:extLst>
              <a:ext uri="{FF2B5EF4-FFF2-40B4-BE49-F238E27FC236}">
                <a16:creationId xmlns:a16="http://schemas.microsoft.com/office/drawing/2014/main" id="{CB2A35BE-A8AF-4341-82F3-53738CF5975A}"/>
              </a:ext>
            </a:extLst>
          </p:cNvPr>
          <p:cNvPicPr>
            <a:picLocks noChangeAspect="1"/>
          </p:cNvPicPr>
          <p:nvPr/>
        </p:nvPicPr>
        <p:blipFill>
          <a:blip r:embed="rId2"/>
          <a:stretch>
            <a:fillRect/>
          </a:stretch>
        </p:blipFill>
        <p:spPr>
          <a:xfrm>
            <a:off x="707666" y="3822883"/>
            <a:ext cx="3923185" cy="2533468"/>
          </a:xfrm>
          <a:prstGeom prst="rect">
            <a:avLst/>
          </a:prstGeom>
        </p:spPr>
      </p:pic>
      <p:pic>
        <p:nvPicPr>
          <p:cNvPr id="7" name="Picture 6">
            <a:extLst>
              <a:ext uri="{FF2B5EF4-FFF2-40B4-BE49-F238E27FC236}">
                <a16:creationId xmlns:a16="http://schemas.microsoft.com/office/drawing/2014/main" id="{3505EA48-95A2-459A-A709-BAAD2D22CED7}"/>
              </a:ext>
            </a:extLst>
          </p:cNvPr>
          <p:cNvPicPr>
            <a:picLocks noChangeAspect="1"/>
          </p:cNvPicPr>
          <p:nvPr/>
        </p:nvPicPr>
        <p:blipFill>
          <a:blip r:embed="rId3"/>
          <a:stretch>
            <a:fillRect/>
          </a:stretch>
        </p:blipFill>
        <p:spPr>
          <a:xfrm>
            <a:off x="4835909" y="4275489"/>
            <a:ext cx="2676443" cy="1743062"/>
          </a:xfrm>
          <a:prstGeom prst="rect">
            <a:avLst/>
          </a:prstGeom>
        </p:spPr>
      </p:pic>
      <p:pic>
        <p:nvPicPr>
          <p:cNvPr id="9" name="Picture 8">
            <a:extLst>
              <a:ext uri="{FF2B5EF4-FFF2-40B4-BE49-F238E27FC236}">
                <a16:creationId xmlns:a16="http://schemas.microsoft.com/office/drawing/2014/main" id="{F0A19450-4DAF-469D-BDD3-859B164AB7FA}"/>
              </a:ext>
            </a:extLst>
          </p:cNvPr>
          <p:cNvPicPr>
            <a:picLocks noChangeAspect="1"/>
          </p:cNvPicPr>
          <p:nvPr/>
        </p:nvPicPr>
        <p:blipFill>
          <a:blip r:embed="rId4"/>
          <a:stretch>
            <a:fillRect/>
          </a:stretch>
        </p:blipFill>
        <p:spPr>
          <a:xfrm>
            <a:off x="7641203" y="4056794"/>
            <a:ext cx="1824460" cy="2180452"/>
          </a:xfrm>
          <a:prstGeom prst="rect">
            <a:avLst/>
          </a:prstGeom>
        </p:spPr>
      </p:pic>
    </p:spTree>
    <p:extLst>
      <p:ext uri="{BB962C8B-B14F-4D97-AF65-F5344CB8AC3E}">
        <p14:creationId xmlns:p14="http://schemas.microsoft.com/office/powerpoint/2010/main" val="152340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828CD-320B-47DE-B70B-02E0FA6A3449}"/>
              </a:ext>
            </a:extLst>
          </p:cNvPr>
          <p:cNvSpPr>
            <a:spLocks noGrp="1"/>
          </p:cNvSpPr>
          <p:nvPr>
            <p:ph type="title"/>
          </p:nvPr>
        </p:nvSpPr>
        <p:spPr/>
        <p:txBody>
          <a:bodyPr>
            <a:noAutofit/>
          </a:bodyPr>
          <a:lstStyle/>
          <a:p>
            <a:r>
              <a:rPr lang="lt-LT" sz="2400" dirty="0"/>
              <a:t>Ar galima būtų padaryti, kad atsidarius Pranešimą apie pateiktą derinti dokumentą, būtų galima kopijuoti dokumento pavadinimą ir nereikėtų toliau landžioti po procesą? Dabar TPD pavadinimo langas neaktyvus. </a:t>
            </a:r>
          </a:p>
        </p:txBody>
      </p:sp>
      <p:sp>
        <p:nvSpPr>
          <p:cNvPr id="4" name="Content Placeholder 3">
            <a:extLst>
              <a:ext uri="{FF2B5EF4-FFF2-40B4-BE49-F238E27FC236}">
                <a16:creationId xmlns:a16="http://schemas.microsoft.com/office/drawing/2014/main" id="{D4639165-0336-48C1-A9DB-4B012022F62D}"/>
              </a:ext>
            </a:extLst>
          </p:cNvPr>
          <p:cNvSpPr>
            <a:spLocks noGrp="1"/>
          </p:cNvSpPr>
          <p:nvPr>
            <p:ph sz="half" idx="1"/>
          </p:nvPr>
        </p:nvSpPr>
        <p:spPr/>
        <p:txBody>
          <a:bodyPr/>
          <a:lstStyle/>
          <a:p>
            <a:r>
              <a:rPr lang="lt-LT" dirty="0"/>
              <a:t>Laukas rodomas tik peržiūros režimu</a:t>
            </a:r>
          </a:p>
          <a:p>
            <a:r>
              <a:rPr lang="lt-LT" dirty="0"/>
              <a:t>Toks laukas gali būti pažymimas pelės pagalba ir kopijuojamas</a:t>
            </a:r>
          </a:p>
        </p:txBody>
      </p:sp>
      <p:pic>
        <p:nvPicPr>
          <p:cNvPr id="6" name="Picture 2">
            <a:extLst>
              <a:ext uri="{FF2B5EF4-FFF2-40B4-BE49-F238E27FC236}">
                <a16:creationId xmlns:a16="http://schemas.microsoft.com/office/drawing/2014/main" id="{48BA82E2-AAD8-4957-B62E-E2F31A283A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830" y="2987264"/>
            <a:ext cx="3609969" cy="328631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E1F4247-E883-4A16-9604-48AAD48036E9}"/>
              </a:ext>
            </a:extLst>
          </p:cNvPr>
          <p:cNvPicPr>
            <a:picLocks noChangeAspect="1"/>
          </p:cNvPicPr>
          <p:nvPr/>
        </p:nvPicPr>
        <p:blipFill>
          <a:blip r:embed="rId3"/>
          <a:stretch>
            <a:fillRect/>
          </a:stretch>
        </p:blipFill>
        <p:spPr>
          <a:xfrm>
            <a:off x="4943734" y="3224423"/>
            <a:ext cx="4064193" cy="2564127"/>
          </a:xfrm>
          <a:prstGeom prst="rect">
            <a:avLst/>
          </a:prstGeom>
        </p:spPr>
      </p:pic>
    </p:spTree>
    <p:extLst>
      <p:ext uri="{BB962C8B-B14F-4D97-AF65-F5344CB8AC3E}">
        <p14:creationId xmlns:p14="http://schemas.microsoft.com/office/powerpoint/2010/main" val="411835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3FEB5-5B89-43BA-AE2D-1F08ADDCB35A}"/>
              </a:ext>
            </a:extLst>
          </p:cNvPr>
          <p:cNvSpPr>
            <a:spLocks noGrp="1"/>
          </p:cNvSpPr>
          <p:nvPr>
            <p:ph type="title"/>
          </p:nvPr>
        </p:nvSpPr>
        <p:spPr/>
        <p:txBody>
          <a:bodyPr>
            <a:noAutofit/>
          </a:bodyPr>
          <a:lstStyle/>
          <a:p>
            <a:r>
              <a:rPr lang="lt-LT" sz="2000" dirty="0"/>
              <a:t>Kai pakartotinai teikiamas prašymas suderinti TPD koregavimo pagal TPĮ 28 straipsnio 9 dalį sprendinius, būtų gerai, jei generuojant pranešiną apie pateiktą derinti TPD, būtų pateikiamas sąrašas derinančių institucijų, kurioms buvo nukreiptas pirminis prašymas. </a:t>
            </a:r>
          </a:p>
        </p:txBody>
      </p:sp>
      <p:sp>
        <p:nvSpPr>
          <p:cNvPr id="3" name="Content Placeholder 2">
            <a:extLst>
              <a:ext uri="{FF2B5EF4-FFF2-40B4-BE49-F238E27FC236}">
                <a16:creationId xmlns:a16="http://schemas.microsoft.com/office/drawing/2014/main" id="{9E795DFC-07F3-4F64-9841-A0A7FCC843BA}"/>
              </a:ext>
            </a:extLst>
          </p:cNvPr>
          <p:cNvSpPr>
            <a:spLocks noGrp="1"/>
          </p:cNvSpPr>
          <p:nvPr>
            <p:ph sz="half" idx="1"/>
          </p:nvPr>
        </p:nvSpPr>
        <p:spPr/>
        <p:txBody>
          <a:bodyPr/>
          <a:lstStyle/>
          <a:p>
            <a:r>
              <a:rPr lang="lt-LT" dirty="0"/>
              <a:t>Naudotojas gali susiformuoti savo organizacijos dokumentų gavėjų </a:t>
            </a:r>
            <a:r>
              <a:rPr lang="lt-LT" dirty="0" err="1"/>
              <a:t>paruoštukus</a:t>
            </a:r>
            <a:r>
              <a:rPr lang="lt-LT" dirty="0"/>
              <a:t> (šiuo konkrečiu atveju – derintojų sąrašą)</a:t>
            </a:r>
          </a:p>
          <a:p>
            <a:endParaRPr lang="lt-LT" dirty="0"/>
          </a:p>
          <a:p>
            <a:endParaRPr lang="lt-LT" dirty="0"/>
          </a:p>
        </p:txBody>
      </p:sp>
      <p:pic>
        <p:nvPicPr>
          <p:cNvPr id="5" name="Picture 4">
            <a:extLst>
              <a:ext uri="{FF2B5EF4-FFF2-40B4-BE49-F238E27FC236}">
                <a16:creationId xmlns:a16="http://schemas.microsoft.com/office/drawing/2014/main" id="{9AFAB9BB-3E7B-4C1F-A82A-7DC3C45EF7C5}"/>
              </a:ext>
            </a:extLst>
          </p:cNvPr>
          <p:cNvPicPr>
            <a:picLocks noChangeAspect="1"/>
          </p:cNvPicPr>
          <p:nvPr/>
        </p:nvPicPr>
        <p:blipFill>
          <a:blip r:embed="rId2"/>
          <a:stretch>
            <a:fillRect/>
          </a:stretch>
        </p:blipFill>
        <p:spPr>
          <a:xfrm>
            <a:off x="3976481" y="2543000"/>
            <a:ext cx="2362530" cy="3696216"/>
          </a:xfrm>
          <a:prstGeom prst="rect">
            <a:avLst/>
          </a:prstGeom>
        </p:spPr>
      </p:pic>
    </p:spTree>
    <p:extLst>
      <p:ext uri="{BB962C8B-B14F-4D97-AF65-F5344CB8AC3E}">
        <p14:creationId xmlns:p14="http://schemas.microsoft.com/office/powerpoint/2010/main" val="387704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01912-EC1E-490A-ADE7-FAC31FF607CB}"/>
              </a:ext>
            </a:extLst>
          </p:cNvPr>
          <p:cNvSpPr>
            <a:spLocks noGrp="1"/>
          </p:cNvSpPr>
          <p:nvPr>
            <p:ph type="title"/>
          </p:nvPr>
        </p:nvSpPr>
        <p:spPr/>
        <p:txBody>
          <a:bodyPr>
            <a:noAutofit/>
          </a:bodyPr>
          <a:lstStyle/>
          <a:p>
            <a:r>
              <a:rPr lang="lt-LT" sz="2000" dirty="0"/>
              <a:t>Kodėl kaskart prisijungus prie </a:t>
            </a:r>
            <a:r>
              <a:rPr lang="lt-LT" sz="2000" dirty="0" err="1"/>
              <a:t>tpdris</a:t>
            </a:r>
            <a:r>
              <a:rPr lang="lt-LT" sz="2000" dirty="0"/>
              <a:t> ir įsijungus skiltį "mano planuojamos teritorijos", paslaugos nėra surūšiuotos automatiškai pagal paskutinių pakeitimų datą?</a:t>
            </a:r>
          </a:p>
        </p:txBody>
      </p:sp>
      <p:sp>
        <p:nvSpPr>
          <p:cNvPr id="3" name="Content Placeholder 2">
            <a:extLst>
              <a:ext uri="{FF2B5EF4-FFF2-40B4-BE49-F238E27FC236}">
                <a16:creationId xmlns:a16="http://schemas.microsoft.com/office/drawing/2014/main" id="{2FA7464F-C450-48CE-A9AC-9ED208A85638}"/>
              </a:ext>
            </a:extLst>
          </p:cNvPr>
          <p:cNvSpPr>
            <a:spLocks noGrp="1"/>
          </p:cNvSpPr>
          <p:nvPr>
            <p:ph sz="half" idx="1"/>
          </p:nvPr>
        </p:nvSpPr>
        <p:spPr/>
        <p:txBody>
          <a:bodyPr/>
          <a:lstStyle/>
          <a:p>
            <a:r>
              <a:rPr lang="lt-LT" dirty="0"/>
              <a:t>Toks darbinių sąrašų rikiavimas buvo suformuotas dėl TPDRIS modernizavimo specifikacijoje pateiktų reikalavimų (seniausi įrašai turi būti rodomi sąrašo pradžioje).</a:t>
            </a:r>
          </a:p>
        </p:txBody>
      </p:sp>
    </p:spTree>
    <p:extLst>
      <p:ext uri="{BB962C8B-B14F-4D97-AF65-F5344CB8AC3E}">
        <p14:creationId xmlns:p14="http://schemas.microsoft.com/office/powerpoint/2010/main" val="3339331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IT prezentacijos sablonas.potx" id="{0BEB5CD6-3F9B-4DA1-97C5-BF631550BBD3}" vid="{FE4F9DB2-1B6C-4359-A84C-3656742E83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ProIT prezentacijos sablonas</Template>
  <TotalTime>17395</TotalTime>
  <Words>1573</Words>
  <Application>Microsoft Office PowerPoint</Application>
  <PresentationFormat>Plačiaekranė</PresentationFormat>
  <Paragraphs>65</Paragraphs>
  <Slides>21</Slides>
  <Notes>1</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21</vt:i4>
      </vt:variant>
    </vt:vector>
  </HeadingPairs>
  <TitlesOfParts>
    <vt:vector size="27" baseType="lpstr">
      <vt:lpstr>Arial</vt:lpstr>
      <vt:lpstr>Calibri</vt:lpstr>
      <vt:lpstr>Calibri Light</vt:lpstr>
      <vt:lpstr>Courier New</vt:lpstr>
      <vt:lpstr>Verdana</vt:lpstr>
      <vt:lpstr>Office Theme</vt:lpstr>
      <vt:lpstr>Modernizuota TPDRIS ir TPDR</vt:lpstr>
      <vt:lpstr>Klausimų aptarimas</vt:lpstr>
      <vt:lpstr>TPD derinimo eigoje, keliant naujus dokumentus, buvo pasirinkta ne versijavimas, o TPD sprendiniai pateikti neaktualizuojant seną versiją (per apsirikimą). Buvo pridedami tik  keli papildomi dokumentai, atliepiant į Komisijos narių pastabas.  TPD derinimo terminas automatiškai buvo pratęstas. </vt:lpstr>
      <vt:lpstr>Kaip nustatyti sistemoje, kad į elektroninį paštą ateitų pranešimai apie pateiktus dokumentus? </vt:lpstr>
      <vt:lpstr>Kai kurių atstovaujančių asmenų pareigos keitėsi, ar dėl to sistemoje jie galės vykdyti priskirtas funkcijas? </vt:lpstr>
      <vt:lpstr>Prašytume pademonstruoti išrašų išdavimo procedūrą, gavus tokį pranešimą. Tarp gautų prašymų TPDR-e tokia info nerodoma </vt:lpstr>
      <vt:lpstr>Ar galima būtų padaryti, kad atsidarius Pranešimą apie pateiktą derinti dokumentą, būtų galima kopijuoti dokumento pavadinimą ir nereikėtų toliau landžioti po procesą? Dabar TPD pavadinimo langas neaktyvus. </vt:lpstr>
      <vt:lpstr>Kai pakartotinai teikiamas prašymas suderinti TPD koregavimo pagal TPĮ 28 straipsnio 9 dalį sprendinius, būtų gerai, jei generuojant pranešiną apie pateiktą derinti TPD, būtų pateikiamas sąrašas derinančių institucijų, kurioms buvo nukreiptas pirminis prašymas. </vt:lpstr>
      <vt:lpstr>Kodėl kaskart prisijungus prie tpdris ir įsijungus skiltį "mano planuojamos teritorijos", paslaugos nėra surūšiuotos automatiškai pagal paskutinių pakeitimų datą?</vt:lpstr>
      <vt:lpstr>Kaip panaikinti nereikalingą profilį? Turime vieną asmeninį ir 3 vienodus įmonės, iš kurių tik vienam būna priskiriami procesai. Kiti du yra tušti.</vt:lpstr>
      <vt:lpstr> Ar jau veikia TPDRIS įrankis, susietas su Registrų centru, automatiškai informuojantis planuojamos teritorijos ir gretimų sklypų valdytojus ir naudotojus? Užklausus Registrų centro, jie apie tokią paslaugą nieko nežino</vt:lpstr>
      <vt:lpstr>Pildant duomenimis senus TPD, sistema pripažįsta duomenis tik iš adoc konteinerio, dokumentų pasirinkimo iš adoc rodinyje rodoma visokia techninė informacija. Ar taip turi būti? </vt:lpstr>
      <vt:lpstr>Pildant trūkstamais erdviniais duomenimis TPDR, erdvinių duomenų tvarkymo rodinyje yra kažkas negerai su versijavimu. Kol keliami duomenys, tol rodo kad versija negalioja (raudonai). Jei paspaudžiama ant versijų sąrašo, bakstelima į galiojančią (žalią) versiją, tai išnyksta viskas kas buvo įkelta ir įjungti kuriamos (raudonos) versijos neleidžia</vt:lpstr>
      <vt:lpstr>TPDRIS GENERUOJAMŲ DOKUMENTŲ SĄRAŠAS</vt:lpstr>
      <vt:lpstr>Dėl TPD korektūrų pagal TPĮ 28 str. 9 dalį</vt:lpstr>
      <vt:lpstr>Dėl TPD korektūrų pagal TPĮ 28 str. 9 dalį</vt:lpstr>
      <vt:lpstr>Dėl TPDRIS skelbiamų dokumentų atvaizdavimo teritorijų planavimo procese</vt:lpstr>
      <vt:lpstr>Dėl „senų“ TPD registravimo ir duomenų papildymo TPDR</vt:lpstr>
      <vt:lpstr>Dėl „senų“ TPD registravimo ir duomenų papildymo TPDR</vt:lpstr>
      <vt:lpstr>Dėl „senų“ TPD registravimo ir duomenų papildymo TPDR</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UAB „PROIT“</dc:title>
  <dc:creator>vytautas.venckus@proit.lt</dc:creator>
  <cp:lastModifiedBy>Jurgita Augustinavičienė</cp:lastModifiedBy>
  <cp:revision>189</cp:revision>
  <cp:lastPrinted>2019-06-18T06:25:13Z</cp:lastPrinted>
  <dcterms:created xsi:type="dcterms:W3CDTF">2017-02-01T08:45:44Z</dcterms:created>
  <dcterms:modified xsi:type="dcterms:W3CDTF">2024-11-07T09:24:25Z</dcterms:modified>
</cp:coreProperties>
</file>